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Trebuchet MS" charset="1" panose="020B0603020202020204"/>
      <p:regular r:id="rId36"/>
    </p:embeddedFont>
    <p:embeddedFont>
      <p:font typeface="Trebuchet MS Bold" charset="1" panose="020B0703020202020204"/>
      <p:regular r:id="rId37"/>
    </p:embeddedFont>
    <p:embeddedFont>
      <p:font typeface="Canva Sans Italics" charset="1" panose="020B0503030501040103"/>
      <p:regular r:id="rId38"/>
    </p:embeddedFont>
    <p:embeddedFont>
      <p:font typeface="Tahoma Bold" charset="1" panose="020B0804030504040204"/>
      <p:regular r:id="rId39"/>
    </p:embeddedFont>
    <p:embeddedFont>
      <p:font typeface="Trocchi" charset="1" panose="00000500000000000000"/>
      <p:regular r:id="rId40"/>
    </p:embeddedFont>
    <p:embeddedFont>
      <p:font typeface="Trebuchet MS Bold Italics" charset="1" panose="020B070302020209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3781"/>
            <a:ext cx="18288000" cy="10283219"/>
            <a:chOff x="0" y="0"/>
            <a:chExt cx="17339733" cy="9750015"/>
          </a:xfrm>
        </p:grpSpPr>
        <p:sp>
          <p:nvSpPr>
            <p:cNvPr name="Freeform 5" id="5"/>
            <p:cNvSpPr/>
            <p:nvPr/>
          </p:nvSpPr>
          <p:spPr>
            <a:xfrm flipH="false" flipV="false" rot="0">
              <a:off x="0" y="0"/>
              <a:ext cx="17339278" cy="9749282"/>
            </a:xfrm>
            <a:custGeom>
              <a:avLst/>
              <a:gdLst/>
              <a:ahLst/>
              <a:cxnLst/>
              <a:rect r="r" b="b" t="t" l="l"/>
              <a:pathLst>
                <a:path h="9749282" w="17339278">
                  <a:moveTo>
                    <a:pt x="0" y="9749282"/>
                  </a:moveTo>
                  <a:lnTo>
                    <a:pt x="0" y="0"/>
                  </a:lnTo>
                  <a:lnTo>
                    <a:pt x="17339278" y="0"/>
                  </a:lnTo>
                  <a:lnTo>
                    <a:pt x="17339278" y="9749282"/>
                  </a:lnTo>
                  <a:lnTo>
                    <a:pt x="0" y="9749282"/>
                  </a:lnTo>
                  <a:close/>
                </a:path>
              </a:pathLst>
            </a:custGeom>
            <a:solidFill>
              <a:srgbClr val="9A0013"/>
            </a:solidFill>
          </p:spPr>
        </p:sp>
      </p:grpSp>
      <p:sp>
        <p:nvSpPr>
          <p:cNvPr name="Freeform 6" id="6"/>
          <p:cNvSpPr/>
          <p:nvPr/>
        </p:nvSpPr>
        <p:spPr>
          <a:xfrm flipH="false" flipV="false" rot="0">
            <a:off x="5551695" y="468997"/>
            <a:ext cx="7184611" cy="3212547"/>
          </a:xfrm>
          <a:custGeom>
            <a:avLst/>
            <a:gdLst/>
            <a:ahLst/>
            <a:cxnLst/>
            <a:rect r="r" b="b" t="t" l="l"/>
            <a:pathLst>
              <a:path h="3212547" w="7184611">
                <a:moveTo>
                  <a:pt x="0" y="0"/>
                </a:moveTo>
                <a:lnTo>
                  <a:pt x="7184610" y="0"/>
                </a:lnTo>
                <a:lnTo>
                  <a:pt x="7184610" y="3212547"/>
                </a:lnTo>
                <a:lnTo>
                  <a:pt x="0" y="3212547"/>
                </a:lnTo>
                <a:lnTo>
                  <a:pt x="0" y="0"/>
                </a:lnTo>
                <a:close/>
              </a:path>
            </a:pathLst>
          </a:custGeom>
          <a:blipFill>
            <a:blip r:embed="rId2"/>
            <a:stretch>
              <a:fillRect l="0" t="0" r="0" b="0"/>
            </a:stretch>
          </a:blipFill>
        </p:spPr>
      </p:sp>
      <p:sp>
        <p:nvSpPr>
          <p:cNvPr name="TextBox 7" id="7"/>
          <p:cNvSpPr txBox="true"/>
          <p:nvPr/>
        </p:nvSpPr>
        <p:spPr>
          <a:xfrm rot="0">
            <a:off x="4376612" y="4367344"/>
            <a:ext cx="9525630" cy="1457325"/>
          </a:xfrm>
          <a:prstGeom prst="rect">
            <a:avLst/>
          </a:prstGeom>
        </p:spPr>
        <p:txBody>
          <a:bodyPr anchor="t" rtlCol="false" tIns="0" lIns="0" bIns="0" rIns="0">
            <a:spAutoFit/>
          </a:bodyPr>
          <a:lstStyle/>
          <a:p>
            <a:pPr algn="ctr">
              <a:lnSpc>
                <a:spcPts val="11468"/>
              </a:lnSpc>
            </a:pPr>
            <a:r>
              <a:rPr lang="en-US" sz="9557" spc="-590">
                <a:solidFill>
                  <a:srgbClr val="FFFFFF"/>
                </a:solidFill>
                <a:latin typeface="Trebuchet MS"/>
              </a:rPr>
              <a:t>Car Rental System</a:t>
            </a:r>
          </a:p>
        </p:txBody>
      </p:sp>
      <p:sp>
        <p:nvSpPr>
          <p:cNvPr name="TextBox 8" id="8"/>
          <p:cNvSpPr txBox="true"/>
          <p:nvPr/>
        </p:nvSpPr>
        <p:spPr>
          <a:xfrm rot="0">
            <a:off x="5040686" y="8460843"/>
            <a:ext cx="8197483" cy="1123950"/>
          </a:xfrm>
          <a:prstGeom prst="rect">
            <a:avLst/>
          </a:prstGeom>
        </p:spPr>
        <p:txBody>
          <a:bodyPr anchor="t" rtlCol="false" tIns="0" lIns="0" bIns="0" rIns="0">
            <a:spAutoFit/>
          </a:bodyPr>
          <a:lstStyle/>
          <a:p>
            <a:pPr algn="ctr">
              <a:lnSpc>
                <a:spcPts val="2999"/>
              </a:lnSpc>
            </a:pPr>
            <a:r>
              <a:rPr lang="en-US" sz="2499" spc="-102">
                <a:solidFill>
                  <a:srgbClr val="FFFFFF"/>
                </a:solidFill>
                <a:latin typeface="Trebuchet MS"/>
              </a:rPr>
              <a:t>Web Application</a:t>
            </a:r>
          </a:p>
          <a:p>
            <a:pPr algn="ctr">
              <a:lnSpc>
                <a:spcPts val="2999"/>
              </a:lnSpc>
            </a:pPr>
            <a:r>
              <a:rPr lang="en-US" sz="2499" spc="-102">
                <a:solidFill>
                  <a:srgbClr val="FFFFFF"/>
                </a:solidFill>
                <a:latin typeface="Trebuchet MS"/>
              </a:rPr>
              <a:t>University of Padova</a:t>
            </a:r>
          </a:p>
          <a:p>
            <a:pPr algn="ctr">
              <a:lnSpc>
                <a:spcPts val="2999"/>
              </a:lnSpc>
            </a:pPr>
            <a:r>
              <a:rPr lang="en-US" sz="2499" spc="-102">
                <a:solidFill>
                  <a:srgbClr val="FFFFFF"/>
                </a:solidFill>
                <a:latin typeface="Trebuchet MS"/>
              </a:rPr>
              <a:t>Academic Year 2023/2024</a:t>
            </a:r>
          </a:p>
        </p:txBody>
      </p:sp>
      <p:sp>
        <p:nvSpPr>
          <p:cNvPr name="TextBox 9" id="9"/>
          <p:cNvSpPr txBox="true"/>
          <p:nvPr/>
        </p:nvSpPr>
        <p:spPr>
          <a:xfrm rot="0">
            <a:off x="7116485" y="6427487"/>
            <a:ext cx="4055031" cy="780226"/>
          </a:xfrm>
          <a:prstGeom prst="rect">
            <a:avLst/>
          </a:prstGeom>
        </p:spPr>
        <p:txBody>
          <a:bodyPr anchor="t" rtlCol="false" tIns="0" lIns="0" bIns="0" rIns="0">
            <a:spAutoFit/>
          </a:bodyPr>
          <a:lstStyle/>
          <a:p>
            <a:pPr algn="ctr">
              <a:lnSpc>
                <a:spcPts val="6345"/>
              </a:lnSpc>
            </a:pPr>
            <a:r>
              <a:rPr lang="en-US" sz="4532" spc="-45">
                <a:solidFill>
                  <a:srgbClr val="FFFFFF"/>
                </a:solidFill>
                <a:latin typeface="Trebuchet MS Bold"/>
              </a:rPr>
              <a:t>Car Rent Group</a:t>
            </a:r>
          </a:p>
        </p:txBody>
      </p:sp>
      <p:sp>
        <p:nvSpPr>
          <p:cNvPr name="TextBox 10" id="10"/>
          <p:cNvSpPr txBox="true"/>
          <p:nvPr/>
        </p:nvSpPr>
        <p:spPr>
          <a:xfrm rot="0">
            <a:off x="284595" y="9707429"/>
            <a:ext cx="17709664" cy="763269"/>
          </a:xfrm>
          <a:prstGeom prst="rect">
            <a:avLst/>
          </a:prstGeom>
        </p:spPr>
        <p:txBody>
          <a:bodyPr anchor="t" rtlCol="false" tIns="0" lIns="0" bIns="0" rIns="0">
            <a:spAutoFit/>
          </a:bodyPr>
          <a:lstStyle/>
          <a:p>
            <a:pPr algn="ctr">
              <a:lnSpc>
                <a:spcPts val="3080"/>
              </a:lnSpc>
            </a:pPr>
            <a:r>
              <a:rPr lang="en-US" sz="2200" spc="-48">
                <a:solidFill>
                  <a:srgbClr val="FFFFFF"/>
                </a:solidFill>
                <a:latin typeface="Canva Sans Italics"/>
              </a:rPr>
              <a:t>Francesco Chemello, Elnaz Dolati, Gabriella Ingridy De Souza Farias, Luca Pellegrini, Seyedreza Safavi</a:t>
            </a:r>
            <a:r>
              <a:rPr lang="en-US" sz="2200" spc="-48">
                <a:solidFill>
                  <a:srgbClr val="FFFFFF"/>
                </a:solidFill>
                <a:latin typeface="Canva Sans Italics"/>
              </a:rPr>
              <a:t> and Ahmad Sadin</a:t>
            </a:r>
          </a:p>
          <a:p>
            <a:pPr algn="ctr">
              <a:lnSpc>
                <a:spcPts val="308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265306"/>
            <a:ext cx="12184027" cy="1000125"/>
          </a:xfrm>
          <a:prstGeom prst="rect">
            <a:avLst/>
          </a:prstGeom>
        </p:spPr>
        <p:txBody>
          <a:bodyPr anchor="t" rtlCol="false" tIns="0" lIns="0" bIns="0" rIns="0">
            <a:spAutoFit/>
          </a:bodyPr>
          <a:lstStyle/>
          <a:p>
            <a:pPr algn="l">
              <a:lnSpc>
                <a:spcPts val="7800"/>
              </a:lnSpc>
            </a:pPr>
            <a:r>
              <a:rPr lang="en-US" sz="6500" spc="-286">
                <a:solidFill>
                  <a:srgbClr val="FFFFFF"/>
                </a:solidFill>
                <a:latin typeface="Trebuchet MS"/>
              </a:rPr>
              <a:t>Data Access Objects (DAO) Layer</a:t>
            </a:r>
          </a:p>
        </p:txBody>
      </p:sp>
      <p:sp>
        <p:nvSpPr>
          <p:cNvPr name="Freeform 5" id="5"/>
          <p:cNvSpPr/>
          <p:nvPr/>
        </p:nvSpPr>
        <p:spPr>
          <a:xfrm flipH="false" flipV="false" rot="0">
            <a:off x="15090501"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806687" y="1752525"/>
            <a:ext cx="5067419" cy="873125"/>
          </a:xfrm>
          <a:prstGeom prst="rect">
            <a:avLst/>
          </a:prstGeom>
        </p:spPr>
        <p:txBody>
          <a:bodyPr anchor="t" rtlCol="false" tIns="0" lIns="0" bIns="0" rIns="0">
            <a:spAutoFit/>
          </a:bodyPr>
          <a:lstStyle/>
          <a:p>
            <a:pPr algn="ctr">
              <a:lnSpc>
                <a:spcPts val="7000"/>
              </a:lnSpc>
            </a:pPr>
            <a:r>
              <a:rPr lang="en-US" sz="5000">
                <a:solidFill>
                  <a:srgbClr val="9A0013"/>
                </a:solidFill>
                <a:latin typeface="Trebuchet MS Bold"/>
              </a:rPr>
              <a:t>Key DAO Classes:</a:t>
            </a:r>
          </a:p>
        </p:txBody>
      </p:sp>
      <p:sp>
        <p:nvSpPr>
          <p:cNvPr name="TextBox 7" id="7"/>
          <p:cNvSpPr txBox="true"/>
          <p:nvPr/>
        </p:nvSpPr>
        <p:spPr>
          <a:xfrm rot="0">
            <a:off x="1113532" y="2874645"/>
            <a:ext cx="17174468" cy="5221605"/>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000000"/>
                </a:solidFill>
                <a:latin typeface="Trebuchet MS"/>
              </a:rPr>
              <a:t>AddRentalTransactionDAO.java: Handles adding new rental transactions to the database.</a:t>
            </a:r>
          </a:p>
          <a:p>
            <a:pPr algn="l" marL="712467" indent="-356233" lvl="1">
              <a:lnSpc>
                <a:spcPts val="4619"/>
              </a:lnSpc>
              <a:buFont typeface="Arial"/>
              <a:buChar char="•"/>
            </a:pPr>
            <a:r>
              <a:rPr lang="en-US" sz="3299">
                <a:solidFill>
                  <a:srgbClr val="000000"/>
                </a:solidFill>
                <a:latin typeface="Trebuchet MS"/>
              </a:rPr>
              <a:t>AdminLoginDAO.java: Manages admin login operations and authentication.</a:t>
            </a:r>
          </a:p>
          <a:p>
            <a:pPr algn="l" marL="712467" indent="-356233" lvl="1">
              <a:lnSpc>
                <a:spcPts val="4619"/>
              </a:lnSpc>
              <a:buFont typeface="Arial"/>
              <a:buChar char="•"/>
            </a:pPr>
            <a:r>
              <a:rPr lang="en-US" sz="3299">
                <a:solidFill>
                  <a:srgbClr val="000000"/>
                </a:solidFill>
                <a:latin typeface="Trebuchet MS"/>
              </a:rPr>
              <a:t>CreateCarDAO.java: Facilitates the creation of new car entries in the database.</a:t>
            </a:r>
          </a:p>
          <a:p>
            <a:pPr algn="l" marL="712467" indent="-356233" lvl="1">
              <a:lnSpc>
                <a:spcPts val="4619"/>
              </a:lnSpc>
              <a:buFont typeface="Arial"/>
              <a:buChar char="•"/>
            </a:pPr>
            <a:r>
              <a:rPr lang="en-US" sz="3299">
                <a:solidFill>
                  <a:srgbClr val="000000"/>
                </a:solidFill>
                <a:latin typeface="Trebuchet MS"/>
              </a:rPr>
              <a:t>ListCarDAO.java: Retrieves a list of cars available for rental.</a:t>
            </a:r>
          </a:p>
          <a:p>
            <a:pPr algn="l" marL="712467" indent="-356233" lvl="1">
              <a:lnSpc>
                <a:spcPts val="4619"/>
              </a:lnSpc>
              <a:buFont typeface="Arial"/>
              <a:buChar char="•"/>
            </a:pPr>
            <a:r>
              <a:rPr lang="en-US" sz="3299">
                <a:solidFill>
                  <a:srgbClr val="000000"/>
                </a:solidFill>
                <a:latin typeface="Trebuchet MS"/>
              </a:rPr>
              <a:t>LoginDAO.java: Handles user login operations.</a:t>
            </a:r>
          </a:p>
          <a:p>
            <a:pPr algn="l" marL="712467" indent="-356233" lvl="1">
              <a:lnSpc>
                <a:spcPts val="4619"/>
              </a:lnSpc>
              <a:buFont typeface="Arial"/>
              <a:buChar char="•"/>
            </a:pPr>
            <a:r>
              <a:rPr lang="en-US" sz="3299">
                <a:solidFill>
                  <a:srgbClr val="000000"/>
                </a:solidFill>
                <a:latin typeface="Trebuchet MS"/>
              </a:rPr>
              <a:t>RegisterUserDAO.java: Manages user registration and adds new users to the database.</a:t>
            </a:r>
          </a:p>
          <a:p>
            <a:pPr algn="l" marL="712467" indent="-356233" lvl="1">
              <a:lnSpc>
                <a:spcPts val="4619"/>
              </a:lnSpc>
              <a:buFont typeface="Arial"/>
              <a:buChar char="•"/>
            </a:pPr>
            <a:r>
              <a:rPr lang="en-US" sz="3299">
                <a:solidFill>
                  <a:srgbClr val="000000"/>
                </a:solidFill>
                <a:latin typeface="Trebuchet MS"/>
              </a:rPr>
              <a:t>UpdateCarDAO.java: Handles updates to car details in the database.</a:t>
            </a:r>
          </a:p>
          <a:p>
            <a:pPr algn="l" marL="712467" indent="-356233" lvl="1">
              <a:lnSpc>
                <a:spcPts val="4619"/>
              </a:lnSpc>
              <a:buFont typeface="Arial"/>
              <a:buChar char="•"/>
            </a:pPr>
            <a:r>
              <a:rPr lang="en-US" sz="3299">
                <a:solidFill>
                  <a:srgbClr val="000000"/>
                </a:solidFill>
                <a:latin typeface="Trebuchet MS"/>
              </a:rPr>
              <a:t>UpdateUserDAO.java: Manages updates to user information.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72601" y="265990"/>
            <a:ext cx="10494642" cy="1000125"/>
          </a:xfrm>
          <a:prstGeom prst="rect">
            <a:avLst/>
          </a:prstGeom>
        </p:spPr>
        <p:txBody>
          <a:bodyPr anchor="t" rtlCol="false" tIns="0" lIns="0" bIns="0" rIns="0">
            <a:spAutoFit/>
          </a:bodyPr>
          <a:lstStyle/>
          <a:p>
            <a:pPr algn="l">
              <a:lnSpc>
                <a:spcPts val="7800"/>
              </a:lnSpc>
            </a:pPr>
            <a:r>
              <a:rPr lang="en-US" sz="6500" spc="-286">
                <a:solidFill>
                  <a:srgbClr val="FFFFFF"/>
                </a:solidFill>
                <a:latin typeface="Trebuchet MS"/>
              </a:rPr>
              <a:t>Service Layer</a:t>
            </a:r>
          </a:p>
        </p:txBody>
      </p:sp>
      <p:sp>
        <p:nvSpPr>
          <p:cNvPr name="Freeform 5" id="5"/>
          <p:cNvSpPr/>
          <p:nvPr/>
        </p:nvSpPr>
        <p:spPr>
          <a:xfrm flipH="false" flipV="false" rot="0">
            <a:off x="15090501"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806708" y="1893061"/>
            <a:ext cx="5985867" cy="873125"/>
          </a:xfrm>
          <a:prstGeom prst="rect">
            <a:avLst/>
          </a:prstGeom>
        </p:spPr>
        <p:txBody>
          <a:bodyPr anchor="t" rtlCol="false" tIns="0" lIns="0" bIns="0" rIns="0">
            <a:spAutoFit/>
          </a:bodyPr>
          <a:lstStyle/>
          <a:p>
            <a:pPr algn="ctr">
              <a:lnSpc>
                <a:spcPts val="7000"/>
              </a:lnSpc>
            </a:pPr>
            <a:r>
              <a:rPr lang="en-US" sz="5000">
                <a:solidFill>
                  <a:srgbClr val="9A0013"/>
                </a:solidFill>
                <a:latin typeface="Trebuchet MS Bold"/>
              </a:rPr>
              <a:t>Key Service Classes:</a:t>
            </a:r>
          </a:p>
        </p:txBody>
      </p:sp>
      <p:sp>
        <p:nvSpPr>
          <p:cNvPr name="TextBox 7" id="7"/>
          <p:cNvSpPr txBox="true"/>
          <p:nvPr/>
        </p:nvSpPr>
        <p:spPr>
          <a:xfrm rot="0">
            <a:off x="1028700" y="2860659"/>
            <a:ext cx="17259300" cy="5221605"/>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000000"/>
                </a:solidFill>
                <a:latin typeface="Trebuchet MS"/>
              </a:rPr>
              <a:t>Admin.java: Manages administrative tasks, including user and car management.</a:t>
            </a:r>
          </a:p>
          <a:p>
            <a:pPr algn="l" marL="712467" indent="-356233" lvl="1">
              <a:lnSpc>
                <a:spcPts val="4619"/>
              </a:lnSpc>
              <a:buFont typeface="Arial"/>
              <a:buChar char="•"/>
            </a:pPr>
            <a:r>
              <a:rPr lang="en-US" sz="3299">
                <a:solidFill>
                  <a:srgbClr val="000000"/>
                </a:solidFill>
                <a:latin typeface="Trebuchet MS"/>
              </a:rPr>
              <a:t>Car.java: Handles operations related to car information and availability.</a:t>
            </a:r>
          </a:p>
          <a:p>
            <a:pPr algn="l" marL="712467" indent="-356233" lvl="1">
              <a:lnSpc>
                <a:spcPts val="4619"/>
              </a:lnSpc>
              <a:buFont typeface="Arial"/>
              <a:buChar char="•"/>
            </a:pPr>
            <a:r>
              <a:rPr lang="en-US" sz="3299">
                <a:solidFill>
                  <a:srgbClr val="000000"/>
                </a:solidFill>
                <a:latin typeface="Trebuchet MS"/>
              </a:rPr>
              <a:t>User.java: Manages user-related functionalities, including registration and profile updates.</a:t>
            </a:r>
          </a:p>
          <a:p>
            <a:pPr algn="l" marL="712467" indent="-356233" lvl="1">
              <a:lnSpc>
                <a:spcPts val="4619"/>
              </a:lnSpc>
              <a:buFont typeface="Arial"/>
              <a:buChar char="•"/>
            </a:pPr>
            <a:r>
              <a:rPr lang="en-US" sz="3299">
                <a:solidFill>
                  <a:srgbClr val="000000"/>
                </a:solidFill>
                <a:latin typeface="Trebuchet MS"/>
              </a:rPr>
              <a:t>RentalTransaction.java: Oversees rental transactions, including reservations, modifications, and cancellations.</a:t>
            </a:r>
          </a:p>
          <a:p>
            <a:pPr algn="l" marL="712467" indent="-356233" lvl="1">
              <a:lnSpc>
                <a:spcPts val="4619"/>
              </a:lnSpc>
              <a:buFont typeface="Arial"/>
              <a:buChar char="•"/>
            </a:pPr>
            <a:r>
              <a:rPr lang="en-US" sz="3299">
                <a:solidFill>
                  <a:srgbClr val="000000"/>
                </a:solidFill>
                <a:latin typeface="Trebuchet MS"/>
              </a:rPr>
              <a:t>Reserve.java: Handles car reservation logic, ensuring availability and processing bookings.</a:t>
            </a:r>
          </a:p>
          <a:p>
            <a:pPr algn="l">
              <a:lnSpc>
                <a:spcPts val="46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389071"/>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Servlet Layer</a:t>
            </a:r>
          </a:p>
        </p:txBody>
      </p:sp>
      <p:sp>
        <p:nvSpPr>
          <p:cNvPr name="Freeform 5" id="5"/>
          <p:cNvSpPr/>
          <p:nvPr/>
        </p:nvSpPr>
        <p:spPr>
          <a:xfrm flipH="false" flipV="false" rot="0">
            <a:off x="15145510" y="110077"/>
            <a:ext cx="2818044" cy="1260068"/>
          </a:xfrm>
          <a:custGeom>
            <a:avLst/>
            <a:gdLst/>
            <a:ahLst/>
            <a:cxnLst/>
            <a:rect r="r" b="b" t="t" l="l"/>
            <a:pathLst>
              <a:path h="1260068" w="2818044">
                <a:moveTo>
                  <a:pt x="0" y="0"/>
                </a:moveTo>
                <a:lnTo>
                  <a:pt x="2818045" y="0"/>
                </a:lnTo>
                <a:lnTo>
                  <a:pt x="2818045" y="1260069"/>
                </a:lnTo>
                <a:lnTo>
                  <a:pt x="0" y="1260069"/>
                </a:lnTo>
                <a:lnTo>
                  <a:pt x="0" y="0"/>
                </a:lnTo>
                <a:close/>
              </a:path>
            </a:pathLst>
          </a:custGeom>
          <a:blipFill>
            <a:blip r:embed="rId2"/>
            <a:stretch>
              <a:fillRect l="0" t="0" r="0" b="0"/>
            </a:stretch>
          </a:blipFill>
        </p:spPr>
      </p:sp>
      <p:sp>
        <p:nvSpPr>
          <p:cNvPr name="TextBox 6" id="6"/>
          <p:cNvSpPr txBox="true"/>
          <p:nvPr/>
        </p:nvSpPr>
        <p:spPr>
          <a:xfrm rot="0">
            <a:off x="844391" y="1893061"/>
            <a:ext cx="5910501" cy="873125"/>
          </a:xfrm>
          <a:prstGeom prst="rect">
            <a:avLst/>
          </a:prstGeom>
        </p:spPr>
        <p:txBody>
          <a:bodyPr anchor="t" rtlCol="false" tIns="0" lIns="0" bIns="0" rIns="0">
            <a:spAutoFit/>
          </a:bodyPr>
          <a:lstStyle/>
          <a:p>
            <a:pPr algn="ctr">
              <a:lnSpc>
                <a:spcPts val="7000"/>
              </a:lnSpc>
            </a:pPr>
            <a:r>
              <a:rPr lang="en-US" sz="5000">
                <a:solidFill>
                  <a:srgbClr val="9A0013"/>
                </a:solidFill>
                <a:latin typeface="Trebuchet MS Bold"/>
              </a:rPr>
              <a:t>Key Servlet Classes:</a:t>
            </a:r>
          </a:p>
        </p:txBody>
      </p:sp>
      <p:sp>
        <p:nvSpPr>
          <p:cNvPr name="TextBox 7" id="7"/>
          <p:cNvSpPr txBox="true"/>
          <p:nvPr/>
        </p:nvSpPr>
        <p:spPr>
          <a:xfrm rot="0">
            <a:off x="1028700" y="3434715"/>
            <a:ext cx="16934855" cy="5221605"/>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000000"/>
                </a:solidFill>
                <a:latin typeface="Trebuchet MS"/>
              </a:rPr>
              <a:t>AddRentalTransactionServlet.java: Processes requests to add new rental transactions.</a:t>
            </a:r>
          </a:p>
          <a:p>
            <a:pPr algn="l" marL="712467" indent="-356233" lvl="1">
              <a:lnSpc>
                <a:spcPts val="4619"/>
              </a:lnSpc>
              <a:buFont typeface="Arial"/>
              <a:buChar char="•"/>
            </a:pPr>
            <a:r>
              <a:rPr lang="en-US" sz="3299">
                <a:solidFill>
                  <a:srgbClr val="000000"/>
                </a:solidFill>
                <a:latin typeface="Trebuchet MS"/>
              </a:rPr>
              <a:t>AdminLoginServlet.java: Handles admin login functionality.</a:t>
            </a:r>
          </a:p>
          <a:p>
            <a:pPr algn="l" marL="712467" indent="-356233" lvl="1">
              <a:lnSpc>
                <a:spcPts val="4619"/>
              </a:lnSpc>
              <a:buFont typeface="Arial"/>
              <a:buChar char="•"/>
            </a:pPr>
            <a:r>
              <a:rPr lang="en-US" sz="3299">
                <a:solidFill>
                  <a:srgbClr val="000000"/>
                </a:solidFill>
                <a:latin typeface="Trebuchet MS"/>
              </a:rPr>
              <a:t>CreateCarServlet.java: Manages requests to add new cars to the system.</a:t>
            </a:r>
          </a:p>
          <a:p>
            <a:pPr algn="l" marL="712467" indent="-356233" lvl="1">
              <a:lnSpc>
                <a:spcPts val="4619"/>
              </a:lnSpc>
              <a:buFont typeface="Arial"/>
              <a:buChar char="•"/>
            </a:pPr>
            <a:r>
              <a:rPr lang="en-US" sz="3299">
                <a:solidFill>
                  <a:srgbClr val="000000"/>
                </a:solidFill>
                <a:latin typeface="Trebuchet MS"/>
              </a:rPr>
              <a:t>LoginServlet.java: Processes user login requests.</a:t>
            </a:r>
          </a:p>
          <a:p>
            <a:pPr algn="l" marL="712467" indent="-356233" lvl="1">
              <a:lnSpc>
                <a:spcPts val="4619"/>
              </a:lnSpc>
              <a:buFont typeface="Arial"/>
              <a:buChar char="•"/>
            </a:pPr>
            <a:r>
              <a:rPr lang="en-US" sz="3299">
                <a:solidFill>
                  <a:srgbClr val="000000"/>
                </a:solidFill>
                <a:latin typeface="Trebuchet MS"/>
              </a:rPr>
              <a:t>RegistrationServlet.java: Manages user registration requests.</a:t>
            </a:r>
          </a:p>
          <a:p>
            <a:pPr algn="l" marL="712467" indent="-356233" lvl="1">
              <a:lnSpc>
                <a:spcPts val="4619"/>
              </a:lnSpc>
              <a:buFont typeface="Arial"/>
              <a:buChar char="•"/>
            </a:pPr>
            <a:r>
              <a:rPr lang="en-US" sz="3299">
                <a:solidFill>
                  <a:srgbClr val="000000"/>
                </a:solidFill>
                <a:latin typeface="Trebuchet MS"/>
              </a:rPr>
              <a:t>SearchServlet.java: Handles search functionality for available cars.</a:t>
            </a:r>
          </a:p>
          <a:p>
            <a:pPr algn="l" marL="712467" indent="-356233" lvl="1">
              <a:lnSpc>
                <a:spcPts val="4619"/>
              </a:lnSpc>
              <a:buFont typeface="Arial"/>
              <a:buChar char="•"/>
            </a:pPr>
            <a:r>
              <a:rPr lang="en-US" sz="3299">
                <a:solidFill>
                  <a:srgbClr val="000000"/>
                </a:solidFill>
                <a:latin typeface="Trebuchet MS"/>
              </a:rPr>
              <a:t>UpdateCarServlet.java: Processes requests to update car information.</a:t>
            </a:r>
          </a:p>
          <a:p>
            <a:pPr algn="l" marL="712467" indent="-356233" lvl="1">
              <a:lnSpc>
                <a:spcPts val="4619"/>
              </a:lnSpc>
              <a:buFont typeface="Arial"/>
              <a:buChar char="•"/>
            </a:pPr>
            <a:r>
              <a:rPr lang="en-US" sz="3299">
                <a:solidFill>
                  <a:srgbClr val="000000"/>
                </a:solidFill>
                <a:latin typeface="Trebuchet MS"/>
              </a:rPr>
              <a:t>UpdateCustomerServlet.java: Manages requests to update customer information.</a:t>
            </a:r>
          </a:p>
          <a:p>
            <a:pPr algn="l">
              <a:lnSpc>
                <a:spcPts val="461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4955310"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472601" y="2153168"/>
            <a:ext cx="18031669" cy="7105132"/>
          </a:xfrm>
          <a:custGeom>
            <a:avLst/>
            <a:gdLst/>
            <a:ahLst/>
            <a:cxnLst/>
            <a:rect r="r" b="b" t="t" l="l"/>
            <a:pathLst>
              <a:path h="7105132" w="18031669">
                <a:moveTo>
                  <a:pt x="0" y="0"/>
                </a:moveTo>
                <a:lnTo>
                  <a:pt x="18031669" y="0"/>
                </a:lnTo>
                <a:lnTo>
                  <a:pt x="18031669" y="7105132"/>
                </a:lnTo>
                <a:lnTo>
                  <a:pt x="0" y="7105132"/>
                </a:lnTo>
                <a:lnTo>
                  <a:pt x="0" y="0"/>
                </a:lnTo>
                <a:close/>
              </a:path>
            </a:pathLst>
          </a:custGeom>
          <a:blipFill>
            <a:blip r:embed="rId3"/>
            <a:stretch>
              <a:fillRect l="0" t="0" r="-551" b="0"/>
            </a:stretch>
          </a:blipFill>
        </p:spPr>
      </p:sp>
      <p:sp>
        <p:nvSpPr>
          <p:cNvPr name="TextBox 6" id="6"/>
          <p:cNvSpPr txBox="true"/>
          <p:nvPr/>
        </p:nvSpPr>
        <p:spPr>
          <a:xfrm rot="0">
            <a:off x="472601"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REST API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72601" y="279593"/>
            <a:ext cx="12074986"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Payment API Integration (Stripe)</a:t>
            </a:r>
          </a:p>
        </p:txBody>
      </p:sp>
      <p:sp>
        <p:nvSpPr>
          <p:cNvPr name="Freeform 5" id="5"/>
          <p:cNvSpPr/>
          <p:nvPr/>
        </p:nvSpPr>
        <p:spPr>
          <a:xfrm flipH="false" flipV="false" rot="0">
            <a:off x="14955310"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028700" y="1874665"/>
            <a:ext cx="16230600" cy="5989956"/>
          </a:xfrm>
          <a:prstGeom prst="rect">
            <a:avLst/>
          </a:prstGeom>
        </p:spPr>
        <p:txBody>
          <a:bodyPr anchor="t" rtlCol="false" tIns="0" lIns="0" bIns="0" rIns="0">
            <a:spAutoFit/>
          </a:bodyPr>
          <a:lstStyle/>
          <a:p>
            <a:pPr algn="l" marL="820414" indent="-410207" lvl="1">
              <a:lnSpc>
                <a:spcPts val="5319"/>
              </a:lnSpc>
              <a:buFont typeface="Arial"/>
              <a:buChar char="•"/>
            </a:pPr>
            <a:r>
              <a:rPr lang="en-US" sz="3799">
                <a:solidFill>
                  <a:srgbClr val="000000"/>
                </a:solidFill>
                <a:latin typeface="Trebuchet MS"/>
              </a:rPr>
              <a:t>Why third party payment handler? </a:t>
            </a:r>
          </a:p>
          <a:p>
            <a:pPr algn="l" marL="1640828" indent="-546943" lvl="2">
              <a:lnSpc>
                <a:spcPts val="5319"/>
              </a:lnSpc>
              <a:buFont typeface="Arial"/>
              <a:buChar char="⚬"/>
            </a:pPr>
            <a:r>
              <a:rPr lang="en-US" sz="3799">
                <a:solidFill>
                  <a:srgbClr val="000000"/>
                </a:solidFill>
                <a:latin typeface="Trebuchet MS"/>
              </a:rPr>
              <a:t>from security perspective it is better not to store or handle the payments info in our database because it will need a lot of work and security knowledge.</a:t>
            </a:r>
          </a:p>
          <a:p>
            <a:pPr algn="l" marL="1640828" indent="-546943" lvl="2">
              <a:lnSpc>
                <a:spcPts val="5319"/>
              </a:lnSpc>
              <a:buFont typeface="Arial"/>
              <a:buChar char="⚬"/>
            </a:pPr>
            <a:r>
              <a:rPr lang="en-US" sz="3799">
                <a:solidFill>
                  <a:srgbClr val="000000"/>
                </a:solidFill>
                <a:latin typeface="Trebuchet MS"/>
              </a:rPr>
              <a:t>payments are a very repetitive part of all commerce websites and a well-known company like Stripe made it super easy to integrate with all languages and tech stacks.</a:t>
            </a:r>
          </a:p>
          <a:p>
            <a:pPr algn="l" marL="1640828" indent="-546943" lvl="2">
              <a:lnSpc>
                <a:spcPts val="5319"/>
              </a:lnSpc>
              <a:buFont typeface="Arial"/>
              <a:buChar char="⚬"/>
            </a:pPr>
            <a:r>
              <a:rPr lang="en-US" sz="3799">
                <a:solidFill>
                  <a:srgbClr val="000000"/>
                </a:solidFill>
                <a:latin typeface="Trebuchet MS"/>
              </a:rPr>
              <a:t>Stripe will provide a very effective dashboard to manage the billings and payments history.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4955310"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2043295" y="2443537"/>
            <a:ext cx="13343681" cy="6814763"/>
          </a:xfrm>
          <a:custGeom>
            <a:avLst/>
            <a:gdLst/>
            <a:ahLst/>
            <a:cxnLst/>
            <a:rect r="r" b="b" t="t" l="l"/>
            <a:pathLst>
              <a:path h="6814763" w="13343681">
                <a:moveTo>
                  <a:pt x="0" y="0"/>
                </a:moveTo>
                <a:lnTo>
                  <a:pt x="13343681" y="0"/>
                </a:lnTo>
                <a:lnTo>
                  <a:pt x="13343681" y="6814763"/>
                </a:lnTo>
                <a:lnTo>
                  <a:pt x="0" y="6814763"/>
                </a:lnTo>
                <a:lnTo>
                  <a:pt x="0" y="0"/>
                </a:lnTo>
                <a:close/>
              </a:path>
            </a:pathLst>
          </a:custGeom>
          <a:blipFill>
            <a:blip r:embed="rId3"/>
            <a:stretch>
              <a:fillRect l="0" t="0" r="-769" b="0"/>
            </a:stretch>
          </a:blipFill>
          <a:ln w="9525" cap="sq">
            <a:solidFill>
              <a:srgbClr val="000000"/>
            </a:solidFill>
            <a:prstDash val="solid"/>
            <a:miter/>
          </a:ln>
        </p:spPr>
      </p:sp>
      <p:sp>
        <p:nvSpPr>
          <p:cNvPr name="TextBox 6" id="6"/>
          <p:cNvSpPr txBox="true"/>
          <p:nvPr/>
        </p:nvSpPr>
        <p:spPr>
          <a:xfrm rot="0">
            <a:off x="472601" y="279593"/>
            <a:ext cx="12074986"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Stripe Dashboard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72601" y="279593"/>
            <a:ext cx="12074986"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Payment API Integration (Stripe)</a:t>
            </a:r>
          </a:p>
        </p:txBody>
      </p:sp>
      <p:sp>
        <p:nvSpPr>
          <p:cNvPr name="Freeform 5" id="5"/>
          <p:cNvSpPr/>
          <p:nvPr/>
        </p:nvSpPr>
        <p:spPr>
          <a:xfrm flipH="false" flipV="false" rot="0">
            <a:off x="14955310"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028700" y="1874665"/>
            <a:ext cx="16230600" cy="8237220"/>
          </a:xfrm>
          <a:prstGeom prst="rect">
            <a:avLst/>
          </a:prstGeom>
        </p:spPr>
        <p:txBody>
          <a:bodyPr anchor="t" rtlCol="false" tIns="0" lIns="0" bIns="0" rIns="0">
            <a:spAutoFit/>
          </a:bodyPr>
          <a:lstStyle/>
          <a:p>
            <a:pPr algn="l" marL="777235" indent="-388618" lvl="1">
              <a:lnSpc>
                <a:spcPts val="5039"/>
              </a:lnSpc>
              <a:buFont typeface="Arial"/>
              <a:buChar char="•"/>
            </a:pPr>
            <a:r>
              <a:rPr lang="en-US" sz="3599">
                <a:solidFill>
                  <a:srgbClr val="000000"/>
                </a:solidFill>
                <a:latin typeface="Trebuchet MS"/>
              </a:rPr>
              <a:t>Steps and workflow of payments:</a:t>
            </a:r>
          </a:p>
          <a:p>
            <a:pPr algn="l" marL="1554470" indent="-518157" lvl="2">
              <a:lnSpc>
                <a:spcPts val="5039"/>
              </a:lnSpc>
              <a:buFont typeface="Arial"/>
              <a:buChar char="⚬"/>
            </a:pPr>
            <a:r>
              <a:rPr lang="en-US" sz="3599">
                <a:solidFill>
                  <a:srgbClr val="000000"/>
                </a:solidFill>
                <a:latin typeface="Trebuchet MS"/>
              </a:rPr>
              <a:t>on reserve page with cdn of https://js.stripe.com/v3/ we initialized an object of stripe in JavaScript with Stripe Public Key</a:t>
            </a:r>
          </a:p>
          <a:p>
            <a:pPr algn="l" marL="1554470" indent="-518157" lvl="2">
              <a:lnSpc>
                <a:spcPts val="5039"/>
              </a:lnSpc>
              <a:buFont typeface="Arial"/>
              <a:buChar char="⚬"/>
            </a:pPr>
            <a:r>
              <a:rPr lang="en-US" sz="3599">
                <a:solidFill>
                  <a:srgbClr val="000000"/>
                </a:solidFill>
                <a:latin typeface="Trebuchet MS"/>
              </a:rPr>
              <a:t>this object will make a call with post method to /create-payment-intent, fetching a payment intent(an object containing all payment data(amount from session not frontend, payment_id created with Stripe Java library).</a:t>
            </a:r>
          </a:p>
          <a:p>
            <a:pPr algn="l" marL="1554470" indent="-518157" lvl="2">
              <a:lnSpc>
                <a:spcPts val="5039"/>
              </a:lnSpc>
              <a:buFont typeface="Arial"/>
              <a:buChar char="⚬"/>
            </a:pPr>
            <a:r>
              <a:rPr lang="en-US" sz="3599">
                <a:solidFill>
                  <a:srgbClr val="000000"/>
                </a:solidFill>
                <a:latin typeface="Trebuchet MS"/>
              </a:rPr>
              <a:t>on submit of payment form stripe js object will stablish an ssl secured connection to Stipe to handle the payment. if the card was real and payment succeed we persist the reservation in database and redirect user to success page. in case of error we render the error returned on payment form.</a:t>
            </a:r>
          </a:p>
          <a:p>
            <a:pPr algn="l">
              <a:lnSpc>
                <a:spcPts val="4619"/>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5795784" y="4245928"/>
            <a:ext cx="6696433" cy="1717679"/>
          </a:xfrm>
          <a:prstGeom prst="rect">
            <a:avLst/>
          </a:prstGeom>
        </p:spPr>
        <p:txBody>
          <a:bodyPr anchor="t" rtlCol="false" tIns="0" lIns="0" bIns="0" rIns="0">
            <a:spAutoFit/>
          </a:bodyPr>
          <a:lstStyle/>
          <a:p>
            <a:pPr algn="ctr">
              <a:lnSpc>
                <a:spcPts val="13999"/>
              </a:lnSpc>
            </a:pPr>
            <a:r>
              <a:rPr lang="en-US" sz="9999">
                <a:solidFill>
                  <a:srgbClr val="FFFFFF"/>
                </a:solidFill>
                <a:latin typeface="Trebuchet MS Bold"/>
              </a:rPr>
              <a:t>Front - End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389071"/>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Front-End Technologies</a:t>
            </a:r>
          </a:p>
        </p:txBody>
      </p:sp>
      <p:sp>
        <p:nvSpPr>
          <p:cNvPr name="Freeform 5" id="5"/>
          <p:cNvSpPr/>
          <p:nvPr/>
        </p:nvSpPr>
        <p:spPr>
          <a:xfrm flipH="false" flipV="false" rot="0">
            <a:off x="15006120" y="140781"/>
            <a:ext cx="2818044" cy="1260068"/>
          </a:xfrm>
          <a:custGeom>
            <a:avLst/>
            <a:gdLst/>
            <a:ahLst/>
            <a:cxnLst/>
            <a:rect r="r" b="b" t="t" l="l"/>
            <a:pathLst>
              <a:path h="1260068" w="2818044">
                <a:moveTo>
                  <a:pt x="0" y="0"/>
                </a:moveTo>
                <a:lnTo>
                  <a:pt x="2818045" y="0"/>
                </a:lnTo>
                <a:lnTo>
                  <a:pt x="2818045" y="1260068"/>
                </a:lnTo>
                <a:lnTo>
                  <a:pt x="0" y="1260068"/>
                </a:lnTo>
                <a:lnTo>
                  <a:pt x="0" y="0"/>
                </a:lnTo>
                <a:close/>
              </a:path>
            </a:pathLst>
          </a:custGeom>
          <a:blipFill>
            <a:blip r:embed="rId2"/>
            <a:stretch>
              <a:fillRect l="0" t="0" r="0" b="0"/>
            </a:stretch>
          </a:blipFill>
        </p:spPr>
      </p:sp>
      <p:sp>
        <p:nvSpPr>
          <p:cNvPr name="TextBox 6" id="6"/>
          <p:cNvSpPr txBox="true"/>
          <p:nvPr/>
        </p:nvSpPr>
        <p:spPr>
          <a:xfrm rot="0">
            <a:off x="463835" y="1807807"/>
            <a:ext cx="17360329" cy="8126730"/>
          </a:xfrm>
          <a:prstGeom prst="rect">
            <a:avLst/>
          </a:prstGeom>
        </p:spPr>
        <p:txBody>
          <a:bodyPr anchor="t" rtlCol="false" tIns="0" lIns="0" bIns="0" rIns="0">
            <a:spAutoFit/>
          </a:bodyPr>
          <a:lstStyle/>
          <a:p>
            <a:pPr algn="l">
              <a:lnSpc>
                <a:spcPts val="4619"/>
              </a:lnSpc>
            </a:pPr>
            <a:r>
              <a:rPr lang="en-US" sz="3299">
                <a:solidFill>
                  <a:srgbClr val="9A0013"/>
                </a:solidFill>
                <a:latin typeface="Trebuchet MS"/>
              </a:rPr>
              <a:t>Purpose:</a:t>
            </a:r>
          </a:p>
          <a:p>
            <a:pPr algn="l" marL="712467" indent="-356233" lvl="1">
              <a:lnSpc>
                <a:spcPts val="4619"/>
              </a:lnSpc>
              <a:buFont typeface="Arial"/>
              <a:buChar char="•"/>
            </a:pPr>
            <a:r>
              <a:rPr lang="en-US" sz="3299">
                <a:solidFill>
                  <a:srgbClr val="000000"/>
                </a:solidFill>
                <a:latin typeface="Trebuchet MS"/>
              </a:rPr>
              <a:t>The frontend of our Car Rental Web Application provides a user-friendly interface for customers and admins to interact with the system. It handles user input, displays data, and ensures a seamless user experience.</a:t>
            </a:r>
          </a:p>
          <a:p>
            <a:pPr algn="l">
              <a:lnSpc>
                <a:spcPts val="4619"/>
              </a:lnSpc>
            </a:pPr>
            <a:r>
              <a:rPr lang="en-US" sz="3299">
                <a:solidFill>
                  <a:srgbClr val="9A0013"/>
                </a:solidFill>
                <a:latin typeface="Trebuchet MS"/>
              </a:rPr>
              <a:t>Technologies Used:</a:t>
            </a:r>
          </a:p>
          <a:p>
            <a:pPr algn="l" marL="712467" indent="-356233" lvl="1">
              <a:lnSpc>
                <a:spcPts val="4619"/>
              </a:lnSpc>
              <a:buFont typeface="Arial"/>
              <a:buChar char="•"/>
            </a:pPr>
            <a:r>
              <a:rPr lang="en-US" sz="3299">
                <a:solidFill>
                  <a:srgbClr val="000000"/>
                </a:solidFill>
                <a:latin typeface="Trebuchet MS"/>
              </a:rPr>
              <a:t>HTML: Structures the web pages.</a:t>
            </a:r>
          </a:p>
          <a:p>
            <a:pPr algn="l" marL="712467" indent="-356233" lvl="1">
              <a:lnSpc>
                <a:spcPts val="4619"/>
              </a:lnSpc>
              <a:buFont typeface="Arial"/>
              <a:buChar char="•"/>
            </a:pPr>
            <a:r>
              <a:rPr lang="en-US" sz="3299">
                <a:solidFill>
                  <a:srgbClr val="000000"/>
                </a:solidFill>
                <a:latin typeface="Trebuchet MS"/>
              </a:rPr>
              <a:t>CSS: Styles the web pages for a visually appealing look.</a:t>
            </a:r>
          </a:p>
          <a:p>
            <a:pPr algn="l" marL="712467" indent="-356233" lvl="1">
              <a:lnSpc>
                <a:spcPts val="4619"/>
              </a:lnSpc>
              <a:buFont typeface="Arial"/>
              <a:buChar char="•"/>
            </a:pPr>
            <a:r>
              <a:rPr lang="en-US" sz="3299">
                <a:solidFill>
                  <a:srgbClr val="000000"/>
                </a:solidFill>
                <a:latin typeface="Trebuchet MS"/>
              </a:rPr>
              <a:t>JavaScript: Adds interactivity and dynamic behavior to the web pages.</a:t>
            </a:r>
          </a:p>
          <a:p>
            <a:pPr algn="l" marL="712467" indent="-356233" lvl="1">
              <a:lnSpc>
                <a:spcPts val="4619"/>
              </a:lnSpc>
              <a:buFont typeface="Arial"/>
              <a:buChar char="•"/>
            </a:pPr>
            <a:r>
              <a:rPr lang="en-US" sz="3299">
                <a:solidFill>
                  <a:srgbClr val="000000"/>
                </a:solidFill>
                <a:latin typeface="Trebuchet MS"/>
              </a:rPr>
              <a:t>jQuery: Simplifies DOM manipulation and AJAX requests.</a:t>
            </a:r>
          </a:p>
          <a:p>
            <a:pPr algn="l" marL="712467" indent="-356233" lvl="1">
              <a:lnSpc>
                <a:spcPts val="4619"/>
              </a:lnSpc>
              <a:buFont typeface="Arial"/>
              <a:buChar char="•"/>
            </a:pPr>
            <a:r>
              <a:rPr lang="en-US" sz="3299">
                <a:solidFill>
                  <a:srgbClr val="000000"/>
                </a:solidFill>
                <a:latin typeface="Trebuchet MS"/>
              </a:rPr>
              <a:t>AJAX: Enables asynchronous data loading, improving user experience by avoiding full page reloads.</a:t>
            </a:r>
          </a:p>
          <a:p>
            <a:pPr algn="l" marL="712467" indent="-356233" lvl="1">
              <a:lnSpc>
                <a:spcPts val="4619"/>
              </a:lnSpc>
              <a:buFont typeface="Arial"/>
              <a:buChar char="•"/>
            </a:pPr>
            <a:r>
              <a:rPr lang="en-US" sz="3299">
                <a:solidFill>
                  <a:srgbClr val="000000"/>
                </a:solidFill>
                <a:latin typeface="Trebuchet MS"/>
              </a:rPr>
              <a:t>Bootstrap: Ensures a responsive design that works across various devices and screen sizes.</a:t>
            </a:r>
          </a:p>
          <a:p>
            <a:pPr algn="l">
              <a:lnSpc>
                <a:spcPts val="461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180628" y="140097"/>
            <a:ext cx="2818044" cy="1260068"/>
          </a:xfrm>
          <a:custGeom>
            <a:avLst/>
            <a:gdLst/>
            <a:ahLst/>
            <a:cxnLst/>
            <a:rect r="r" b="b" t="t" l="l"/>
            <a:pathLst>
              <a:path h="1260068" w="2818044">
                <a:moveTo>
                  <a:pt x="0" y="0"/>
                </a:moveTo>
                <a:lnTo>
                  <a:pt x="2818045" y="0"/>
                </a:lnTo>
                <a:lnTo>
                  <a:pt x="2818045"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4101427" y="1950996"/>
            <a:ext cx="10085147" cy="8336004"/>
          </a:xfrm>
          <a:custGeom>
            <a:avLst/>
            <a:gdLst/>
            <a:ahLst/>
            <a:cxnLst/>
            <a:rect r="r" b="b" t="t" l="l"/>
            <a:pathLst>
              <a:path h="8336004" w="10085147">
                <a:moveTo>
                  <a:pt x="0" y="0"/>
                </a:moveTo>
                <a:lnTo>
                  <a:pt x="10085146" y="0"/>
                </a:lnTo>
                <a:lnTo>
                  <a:pt x="10085146" y="8336004"/>
                </a:lnTo>
                <a:lnTo>
                  <a:pt x="0" y="8336004"/>
                </a:lnTo>
                <a:lnTo>
                  <a:pt x="0" y="0"/>
                </a:lnTo>
                <a:close/>
              </a:path>
            </a:pathLst>
          </a:custGeom>
          <a:blipFill>
            <a:blip r:embed="rId3"/>
            <a:stretch>
              <a:fillRect l="0" t="0" r="0" b="0"/>
            </a:stretch>
          </a:blipFill>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Home / Displaying All cars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85592" y="265990"/>
            <a:ext cx="8658408" cy="1000125"/>
          </a:xfrm>
          <a:prstGeom prst="rect">
            <a:avLst/>
          </a:prstGeom>
        </p:spPr>
        <p:txBody>
          <a:bodyPr anchor="t" rtlCol="false" tIns="0" lIns="0" bIns="0" rIns="0">
            <a:spAutoFit/>
          </a:bodyPr>
          <a:lstStyle/>
          <a:p>
            <a:pPr algn="l">
              <a:lnSpc>
                <a:spcPts val="7800"/>
              </a:lnSpc>
            </a:pPr>
            <a:r>
              <a:rPr lang="en-US" sz="6500" spc="-382">
                <a:solidFill>
                  <a:srgbClr val="FFFFFF"/>
                </a:solidFill>
                <a:latin typeface="Trebuchet MS"/>
              </a:rPr>
              <a:t>Table of Contents</a:t>
            </a:r>
          </a:p>
        </p:txBody>
      </p:sp>
      <p:sp>
        <p:nvSpPr>
          <p:cNvPr name="Freeform 5" id="5"/>
          <p:cNvSpPr/>
          <p:nvPr/>
        </p:nvSpPr>
        <p:spPr>
          <a:xfrm flipH="false" flipV="false" rot="0">
            <a:off x="15090501" y="135344"/>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982122" y="3729037"/>
            <a:ext cx="14323755" cy="3771900"/>
          </a:xfrm>
          <a:prstGeom prst="rect">
            <a:avLst/>
          </a:prstGeom>
        </p:spPr>
        <p:txBody>
          <a:bodyPr anchor="t" rtlCol="false" tIns="0" lIns="0" bIns="0" rIns="0">
            <a:spAutoFit/>
          </a:bodyPr>
          <a:lstStyle/>
          <a:p>
            <a:pPr algn="l" marL="1078978" indent="-539489" lvl="1">
              <a:lnSpc>
                <a:spcPts val="5997"/>
              </a:lnSpc>
              <a:buAutoNum type="arabicPeriod" startAt="1"/>
            </a:pPr>
            <a:r>
              <a:rPr lang="en-US" sz="4997" spc="-249">
                <a:solidFill>
                  <a:srgbClr val="000000"/>
                </a:solidFill>
                <a:latin typeface="Trebuchet MS"/>
              </a:rPr>
              <a:t>Introduction</a:t>
            </a:r>
          </a:p>
          <a:p>
            <a:pPr algn="l" marL="1078978" indent="-539489" lvl="1">
              <a:lnSpc>
                <a:spcPts val="5997"/>
              </a:lnSpc>
              <a:buAutoNum type="arabicPeriod" startAt="1"/>
            </a:pPr>
            <a:r>
              <a:rPr lang="en-US" sz="4997" spc="-249">
                <a:solidFill>
                  <a:srgbClr val="000000"/>
                </a:solidFill>
                <a:latin typeface="Trebuchet MS"/>
              </a:rPr>
              <a:t>Objectives and System Architecture</a:t>
            </a:r>
          </a:p>
          <a:p>
            <a:pPr algn="l" marL="1078978" indent="-539489" lvl="1">
              <a:lnSpc>
                <a:spcPts val="5997"/>
              </a:lnSpc>
              <a:buAutoNum type="arabicPeriod" startAt="1"/>
            </a:pPr>
            <a:r>
              <a:rPr lang="en-US" sz="4997" spc="-249">
                <a:solidFill>
                  <a:srgbClr val="000000"/>
                </a:solidFill>
                <a:latin typeface="Trebuchet MS"/>
              </a:rPr>
              <a:t>Backend</a:t>
            </a:r>
          </a:p>
          <a:p>
            <a:pPr algn="l" marL="1078978" indent="-539489" lvl="1">
              <a:lnSpc>
                <a:spcPts val="5997"/>
              </a:lnSpc>
              <a:buAutoNum type="arabicPeriod" startAt="1"/>
            </a:pPr>
            <a:r>
              <a:rPr lang="en-US" sz="4997" spc="-249">
                <a:solidFill>
                  <a:srgbClr val="000000"/>
                </a:solidFill>
                <a:latin typeface="Trebuchet MS"/>
              </a:rPr>
              <a:t>Frontend</a:t>
            </a:r>
          </a:p>
          <a:p>
            <a:pPr algn="l" marL="1078978" indent="-539489" lvl="1">
              <a:lnSpc>
                <a:spcPts val="5997"/>
              </a:lnSpc>
              <a:buAutoNum type="arabicPeriod" startAt="1"/>
            </a:pPr>
            <a:r>
              <a:rPr lang="en-US" sz="4997" spc="-249">
                <a:solidFill>
                  <a:srgbClr val="000000"/>
                </a:solidFill>
                <a:latin typeface="Trebuchet MS"/>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175954"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4138603" y="1714638"/>
            <a:ext cx="10338702" cy="8359810"/>
          </a:xfrm>
          <a:custGeom>
            <a:avLst/>
            <a:gdLst/>
            <a:ahLst/>
            <a:cxnLst/>
            <a:rect r="r" b="b" t="t" l="l"/>
            <a:pathLst>
              <a:path h="8359810" w="10338702">
                <a:moveTo>
                  <a:pt x="0" y="0"/>
                </a:moveTo>
                <a:lnTo>
                  <a:pt x="10338703" y="0"/>
                </a:lnTo>
                <a:lnTo>
                  <a:pt x="10338703" y="8359810"/>
                </a:lnTo>
                <a:lnTo>
                  <a:pt x="0" y="8359810"/>
                </a:lnTo>
                <a:lnTo>
                  <a:pt x="0" y="0"/>
                </a:lnTo>
                <a:close/>
              </a:path>
            </a:pathLst>
          </a:custGeom>
          <a:blipFill>
            <a:blip r:embed="rId3"/>
            <a:stretch>
              <a:fillRect l="0" t="0" r="0" b="0"/>
            </a:stretch>
          </a:blipFill>
        </p:spPr>
      </p:sp>
      <p:sp>
        <p:nvSpPr>
          <p:cNvPr name="TextBox 6" id="6"/>
          <p:cNvSpPr txBox="true"/>
          <p:nvPr/>
        </p:nvSpPr>
        <p:spPr>
          <a:xfrm rot="0">
            <a:off x="47963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Registration Page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830028" y="2184510"/>
            <a:ext cx="16627943" cy="7677433"/>
          </a:xfrm>
          <a:custGeom>
            <a:avLst/>
            <a:gdLst/>
            <a:ahLst/>
            <a:cxnLst/>
            <a:rect r="r" b="b" t="t" l="l"/>
            <a:pathLst>
              <a:path h="7677433" w="16627943">
                <a:moveTo>
                  <a:pt x="0" y="0"/>
                </a:moveTo>
                <a:lnTo>
                  <a:pt x="16627944" y="0"/>
                </a:lnTo>
                <a:lnTo>
                  <a:pt x="16627944" y="7677433"/>
                </a:lnTo>
                <a:lnTo>
                  <a:pt x="0" y="7677433"/>
                </a:lnTo>
                <a:lnTo>
                  <a:pt x="0" y="0"/>
                </a:lnTo>
                <a:close/>
              </a:path>
            </a:pathLst>
          </a:custGeom>
          <a:blipFill>
            <a:blip r:embed="rId3"/>
            <a:stretch>
              <a:fillRect l="0" t="0" r="0" b="0"/>
            </a:stretch>
          </a:blipFill>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Login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922608" y="2398421"/>
            <a:ext cx="16442784" cy="7322177"/>
          </a:xfrm>
          <a:custGeom>
            <a:avLst/>
            <a:gdLst/>
            <a:ahLst/>
            <a:cxnLst/>
            <a:rect r="r" b="b" t="t" l="l"/>
            <a:pathLst>
              <a:path h="7322177" w="16442784">
                <a:moveTo>
                  <a:pt x="0" y="0"/>
                </a:moveTo>
                <a:lnTo>
                  <a:pt x="16442784" y="0"/>
                </a:lnTo>
                <a:lnTo>
                  <a:pt x="16442784" y="7322177"/>
                </a:lnTo>
                <a:lnTo>
                  <a:pt x="0" y="7322177"/>
                </a:lnTo>
                <a:lnTo>
                  <a:pt x="0" y="0"/>
                </a:lnTo>
                <a:close/>
              </a:path>
            </a:pathLst>
          </a:custGeom>
          <a:blipFill>
            <a:blip r:embed="rId3"/>
            <a:stretch>
              <a:fillRect l="0" t="0" r="0" b="0"/>
            </a:stretch>
          </a:blipFill>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User Panel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2022531" y="1837143"/>
            <a:ext cx="14918368" cy="8449857"/>
          </a:xfrm>
          <a:custGeom>
            <a:avLst/>
            <a:gdLst/>
            <a:ahLst/>
            <a:cxnLst/>
            <a:rect r="r" b="b" t="t" l="l"/>
            <a:pathLst>
              <a:path h="8449857" w="14918368">
                <a:moveTo>
                  <a:pt x="0" y="0"/>
                </a:moveTo>
                <a:lnTo>
                  <a:pt x="14918368" y="0"/>
                </a:lnTo>
                <a:lnTo>
                  <a:pt x="14918368" y="8449857"/>
                </a:lnTo>
                <a:lnTo>
                  <a:pt x="0" y="8449857"/>
                </a:lnTo>
                <a:lnTo>
                  <a:pt x="0" y="0"/>
                </a:lnTo>
                <a:close/>
              </a:path>
            </a:pathLst>
          </a:custGeom>
          <a:blipFill>
            <a:blip r:embed="rId3"/>
            <a:stretch>
              <a:fillRect l="0" t="0" r="0" b="0"/>
            </a:stretch>
          </a:blipFill>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Reservation / First Stage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2994848" y="1831916"/>
            <a:ext cx="12275908" cy="8439687"/>
          </a:xfrm>
          <a:custGeom>
            <a:avLst/>
            <a:gdLst/>
            <a:ahLst/>
            <a:cxnLst/>
            <a:rect r="r" b="b" t="t" l="l"/>
            <a:pathLst>
              <a:path h="8439687" w="12275908">
                <a:moveTo>
                  <a:pt x="0" y="0"/>
                </a:moveTo>
                <a:lnTo>
                  <a:pt x="12275908" y="0"/>
                </a:lnTo>
                <a:lnTo>
                  <a:pt x="12275908" y="8439687"/>
                </a:lnTo>
                <a:lnTo>
                  <a:pt x="0" y="8439687"/>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Reservation / Second Stage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11441975" y="3672560"/>
            <a:ext cx="6443514" cy="4491721"/>
          </a:xfrm>
          <a:custGeom>
            <a:avLst/>
            <a:gdLst/>
            <a:ahLst/>
            <a:cxnLst/>
            <a:rect r="r" b="b" t="t" l="l"/>
            <a:pathLst>
              <a:path h="4491721" w="6443514">
                <a:moveTo>
                  <a:pt x="0" y="0"/>
                </a:moveTo>
                <a:lnTo>
                  <a:pt x="6443514" y="0"/>
                </a:lnTo>
                <a:lnTo>
                  <a:pt x="6443514" y="4491721"/>
                </a:lnTo>
                <a:lnTo>
                  <a:pt x="0" y="4491721"/>
                </a:lnTo>
                <a:lnTo>
                  <a:pt x="0" y="0"/>
                </a:lnTo>
                <a:close/>
              </a:path>
            </a:pathLst>
          </a:custGeom>
          <a:blipFill>
            <a:blip r:embed="rId3"/>
            <a:stretch>
              <a:fillRect l="-30505" t="-13170" r="-23893" b="-9771"/>
            </a:stretch>
          </a:blipFill>
          <a:ln w="9525" cap="sq">
            <a:solidFill>
              <a:srgbClr val="000000"/>
            </a:solidFill>
            <a:prstDash val="solid"/>
            <a:miter/>
          </a:ln>
        </p:spPr>
      </p:sp>
      <p:sp>
        <p:nvSpPr>
          <p:cNvPr name="Freeform 6" id="6"/>
          <p:cNvSpPr/>
          <p:nvPr/>
        </p:nvSpPr>
        <p:spPr>
          <a:xfrm flipH="false" flipV="false" rot="0">
            <a:off x="518525" y="3672560"/>
            <a:ext cx="7816429" cy="4491721"/>
          </a:xfrm>
          <a:custGeom>
            <a:avLst/>
            <a:gdLst/>
            <a:ahLst/>
            <a:cxnLst/>
            <a:rect r="r" b="b" t="t" l="l"/>
            <a:pathLst>
              <a:path h="4491721" w="7816429">
                <a:moveTo>
                  <a:pt x="0" y="0"/>
                </a:moveTo>
                <a:lnTo>
                  <a:pt x="7816430" y="0"/>
                </a:lnTo>
                <a:lnTo>
                  <a:pt x="7816430" y="4491721"/>
                </a:lnTo>
                <a:lnTo>
                  <a:pt x="0" y="4491721"/>
                </a:lnTo>
                <a:lnTo>
                  <a:pt x="0" y="0"/>
                </a:lnTo>
                <a:close/>
              </a:path>
            </a:pathLst>
          </a:custGeom>
          <a:blipFill>
            <a:blip r:embed="rId4"/>
            <a:stretch>
              <a:fillRect l="-42941" t="-67759" r="-47763" b="0"/>
            </a:stretch>
          </a:blipFill>
          <a:ln w="9525" cap="sq">
            <a:solidFill>
              <a:srgbClr val="000000"/>
            </a:solidFill>
            <a:prstDash val="solid"/>
            <a:miter/>
          </a:ln>
        </p:spPr>
      </p:sp>
      <p:sp>
        <p:nvSpPr>
          <p:cNvPr name="TextBox 7" id="7"/>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Reservation / Second Stage</a:t>
            </a:r>
          </a:p>
        </p:txBody>
      </p:sp>
      <p:sp>
        <p:nvSpPr>
          <p:cNvPr name="AutoShape 8" id="8"/>
          <p:cNvSpPr/>
          <p:nvPr/>
        </p:nvSpPr>
        <p:spPr>
          <a:xfrm>
            <a:off x="8565835" y="5918420"/>
            <a:ext cx="2447332" cy="0"/>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9144000" y="5057775"/>
            <a:ext cx="1126680" cy="784403"/>
          </a:xfrm>
          <a:prstGeom prst="rect">
            <a:avLst/>
          </a:prstGeom>
        </p:spPr>
        <p:txBody>
          <a:bodyPr anchor="t" rtlCol="false" tIns="0" lIns="0" bIns="0" rIns="0">
            <a:spAutoFit/>
          </a:bodyPr>
          <a:lstStyle/>
          <a:p>
            <a:pPr algn="ctr">
              <a:lnSpc>
                <a:spcPts val="6554"/>
              </a:lnSpc>
            </a:pPr>
            <a:r>
              <a:rPr lang="en-US" sz="4682">
                <a:solidFill>
                  <a:srgbClr val="000000"/>
                </a:solidFill>
                <a:latin typeface="Trocchi"/>
              </a:rPr>
              <a:t>Pay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270756" y="140097"/>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3283185" y="2402041"/>
            <a:ext cx="11721630" cy="6856259"/>
          </a:xfrm>
          <a:custGeom>
            <a:avLst/>
            <a:gdLst/>
            <a:ahLst/>
            <a:cxnLst/>
            <a:rect r="r" b="b" t="t" l="l"/>
            <a:pathLst>
              <a:path h="6856259" w="11721630">
                <a:moveTo>
                  <a:pt x="0" y="0"/>
                </a:moveTo>
                <a:lnTo>
                  <a:pt x="11721630" y="0"/>
                </a:lnTo>
                <a:lnTo>
                  <a:pt x="11721630" y="6856259"/>
                </a:lnTo>
                <a:lnTo>
                  <a:pt x="0" y="6856259"/>
                </a:lnTo>
                <a:lnTo>
                  <a:pt x="0" y="0"/>
                </a:lnTo>
                <a:close/>
              </a:path>
            </a:pathLst>
          </a:custGeom>
          <a:blipFill>
            <a:blip r:embed="rId3"/>
            <a:stretch>
              <a:fillRect l="-11744" t="-10457" r="-16392" b="0"/>
            </a:stretch>
          </a:blipFill>
          <a:ln w="9525" cap="sq">
            <a:solidFill>
              <a:srgbClr val="000000"/>
            </a:solidFill>
            <a:prstDash val="solid"/>
            <a:miter/>
          </a:ln>
        </p:spPr>
      </p:sp>
      <p:sp>
        <p:nvSpPr>
          <p:cNvPr name="TextBox 6" id="6"/>
          <p:cNvSpPr txBox="true"/>
          <p:nvPr/>
        </p:nvSpPr>
        <p:spPr>
          <a:xfrm rot="0">
            <a:off x="518525"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Reservation / Third Stage</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1293316" y="4184648"/>
            <a:ext cx="15701367" cy="1717679"/>
          </a:xfrm>
          <a:prstGeom prst="rect">
            <a:avLst/>
          </a:prstGeom>
        </p:spPr>
        <p:txBody>
          <a:bodyPr anchor="t" rtlCol="false" tIns="0" lIns="0" bIns="0" rIns="0">
            <a:spAutoFit/>
          </a:bodyPr>
          <a:lstStyle/>
          <a:p>
            <a:pPr algn="ctr">
              <a:lnSpc>
                <a:spcPts val="13999"/>
              </a:lnSpc>
            </a:pPr>
            <a:r>
              <a:rPr lang="en-US" sz="9999">
                <a:solidFill>
                  <a:srgbClr val="FFFFFF"/>
                </a:solidFill>
                <a:latin typeface="Trebuchet MS Bold"/>
              </a:rPr>
              <a:t>Conclusion / Future Works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389071"/>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Conclusion</a:t>
            </a:r>
          </a:p>
        </p:txBody>
      </p:sp>
      <p:sp>
        <p:nvSpPr>
          <p:cNvPr name="Freeform 5" id="5"/>
          <p:cNvSpPr/>
          <p:nvPr/>
        </p:nvSpPr>
        <p:spPr>
          <a:xfrm flipH="false" flipV="false" rot="0">
            <a:off x="15270756"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028700" y="1862790"/>
            <a:ext cx="2739628" cy="873125"/>
          </a:xfrm>
          <a:prstGeom prst="rect">
            <a:avLst/>
          </a:prstGeom>
        </p:spPr>
        <p:txBody>
          <a:bodyPr anchor="t" rtlCol="false" tIns="0" lIns="0" bIns="0" rIns="0">
            <a:spAutoFit/>
          </a:bodyPr>
          <a:lstStyle/>
          <a:p>
            <a:pPr algn="l">
              <a:lnSpc>
                <a:spcPts val="7000"/>
              </a:lnSpc>
            </a:pPr>
            <a:r>
              <a:rPr lang="en-US" sz="5000">
                <a:solidFill>
                  <a:srgbClr val="9A0013"/>
                </a:solidFill>
                <a:latin typeface="Trebuchet MS Bold"/>
              </a:rPr>
              <a:t>Summary</a:t>
            </a:r>
          </a:p>
        </p:txBody>
      </p:sp>
      <p:sp>
        <p:nvSpPr>
          <p:cNvPr name="TextBox 7" id="7"/>
          <p:cNvSpPr txBox="true"/>
          <p:nvPr/>
        </p:nvSpPr>
        <p:spPr>
          <a:xfrm rot="0">
            <a:off x="1398874" y="2845126"/>
            <a:ext cx="12979305" cy="231648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Trebuchet MS"/>
              </a:rPr>
              <a:t>Streamline</a:t>
            </a:r>
            <a:r>
              <a:rPr lang="en-US" sz="3300">
                <a:solidFill>
                  <a:srgbClr val="000000"/>
                </a:solidFill>
                <a:latin typeface="Trebuchet MS"/>
              </a:rPr>
              <a:t>d car rental operations and enhanced customer experience.</a:t>
            </a:r>
          </a:p>
          <a:p>
            <a:pPr algn="l" marL="712470" indent="-356235" lvl="1">
              <a:lnSpc>
                <a:spcPts val="4620"/>
              </a:lnSpc>
              <a:buFont typeface="Arial"/>
              <a:buChar char="•"/>
            </a:pPr>
            <a:r>
              <a:rPr lang="en-US" sz="3300">
                <a:solidFill>
                  <a:srgbClr val="000000"/>
                </a:solidFill>
                <a:latin typeface="Trebuchet MS"/>
              </a:rPr>
              <a:t>Integrated robust backend services with an interactive frontend.</a:t>
            </a:r>
          </a:p>
          <a:p>
            <a:pPr algn="l">
              <a:lnSpc>
                <a:spcPts val="4620"/>
              </a:lnSpc>
            </a:pPr>
          </a:p>
        </p:txBody>
      </p:sp>
      <p:sp>
        <p:nvSpPr>
          <p:cNvPr name="TextBox 8" id="8"/>
          <p:cNvSpPr txBox="true"/>
          <p:nvPr/>
        </p:nvSpPr>
        <p:spPr>
          <a:xfrm rot="0">
            <a:off x="1028700" y="4667894"/>
            <a:ext cx="4168378" cy="873125"/>
          </a:xfrm>
          <a:prstGeom prst="rect">
            <a:avLst/>
          </a:prstGeom>
        </p:spPr>
        <p:txBody>
          <a:bodyPr anchor="t" rtlCol="false" tIns="0" lIns="0" bIns="0" rIns="0">
            <a:spAutoFit/>
          </a:bodyPr>
          <a:lstStyle/>
          <a:p>
            <a:pPr algn="l">
              <a:lnSpc>
                <a:spcPts val="7000"/>
              </a:lnSpc>
            </a:pPr>
            <a:r>
              <a:rPr lang="en-US" sz="5000">
                <a:solidFill>
                  <a:srgbClr val="9A0013"/>
                </a:solidFill>
                <a:latin typeface="Trebuchet MS Bold"/>
              </a:rPr>
              <a:t>Achievements</a:t>
            </a:r>
          </a:p>
        </p:txBody>
      </p:sp>
      <p:sp>
        <p:nvSpPr>
          <p:cNvPr name="TextBox 9" id="9"/>
          <p:cNvSpPr txBox="true"/>
          <p:nvPr/>
        </p:nvSpPr>
        <p:spPr>
          <a:xfrm rot="0">
            <a:off x="1398874" y="5790891"/>
            <a:ext cx="12979305" cy="231648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Trebuchet MS"/>
              </a:rPr>
              <a:t>Implemented core functionalities with data integrity and security.</a:t>
            </a:r>
          </a:p>
          <a:p>
            <a:pPr algn="l" marL="712470" indent="-356235" lvl="1">
              <a:lnSpc>
                <a:spcPts val="4620"/>
              </a:lnSpc>
              <a:buFont typeface="Arial"/>
              <a:buChar char="•"/>
            </a:pPr>
            <a:r>
              <a:rPr lang="en-US" sz="3300">
                <a:solidFill>
                  <a:srgbClr val="000000"/>
                </a:solidFill>
                <a:latin typeface="Trebuchet MS"/>
              </a:rPr>
              <a:t>Developed a responsive and intuitive user interface.</a:t>
            </a:r>
          </a:p>
          <a:p>
            <a:pPr algn="l">
              <a:lnSpc>
                <a:spcPts val="462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518095" y="262590"/>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Future Works</a:t>
            </a:r>
          </a:p>
        </p:txBody>
      </p:sp>
      <p:sp>
        <p:nvSpPr>
          <p:cNvPr name="Freeform 5" id="5"/>
          <p:cNvSpPr/>
          <p:nvPr/>
        </p:nvSpPr>
        <p:spPr>
          <a:xfrm flipH="false" flipV="false" rot="0">
            <a:off x="15062839"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028700" y="1733127"/>
            <a:ext cx="4326136" cy="873125"/>
          </a:xfrm>
          <a:prstGeom prst="rect">
            <a:avLst/>
          </a:prstGeom>
        </p:spPr>
        <p:txBody>
          <a:bodyPr anchor="t" rtlCol="false" tIns="0" lIns="0" bIns="0" rIns="0">
            <a:spAutoFit/>
          </a:bodyPr>
          <a:lstStyle/>
          <a:p>
            <a:pPr algn="l">
              <a:lnSpc>
                <a:spcPts val="7000"/>
              </a:lnSpc>
            </a:pPr>
            <a:r>
              <a:rPr lang="en-US" sz="5000">
                <a:solidFill>
                  <a:srgbClr val="9A0013"/>
                </a:solidFill>
                <a:latin typeface="Trebuchet MS Bold"/>
              </a:rPr>
              <a:t>Enhancements</a:t>
            </a:r>
          </a:p>
        </p:txBody>
      </p:sp>
      <p:sp>
        <p:nvSpPr>
          <p:cNvPr name="TextBox 7" id="7"/>
          <p:cNvSpPr txBox="true"/>
          <p:nvPr/>
        </p:nvSpPr>
        <p:spPr>
          <a:xfrm rot="0">
            <a:off x="1395597" y="2691977"/>
            <a:ext cx="15076264"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Trebuchet MS"/>
              </a:rPr>
              <a:t>Advanced search capabilities, availability calendars, and personalized recommendations.</a:t>
            </a:r>
          </a:p>
          <a:p>
            <a:pPr algn="l" marL="690881" indent="-345440" lvl="1">
              <a:lnSpc>
                <a:spcPts val="4480"/>
              </a:lnSpc>
              <a:buFont typeface="Arial"/>
              <a:buChar char="•"/>
            </a:pPr>
            <a:r>
              <a:rPr lang="en-US" sz="3200">
                <a:solidFill>
                  <a:srgbClr val="000000"/>
                </a:solidFill>
                <a:latin typeface="Trebuchet MS"/>
              </a:rPr>
              <a:t>Review and rating system for feedback and service improvement.</a:t>
            </a:r>
          </a:p>
          <a:p>
            <a:pPr algn="l" marL="690881" indent="-345440" lvl="1">
              <a:lnSpc>
                <a:spcPts val="4480"/>
              </a:lnSpc>
              <a:buFont typeface="Arial"/>
              <a:buChar char="•"/>
            </a:pPr>
            <a:r>
              <a:rPr lang="en-US" sz="3200">
                <a:solidFill>
                  <a:srgbClr val="000000"/>
                </a:solidFill>
                <a:latin typeface="Trebuchet MS"/>
              </a:rPr>
              <a:t>Expanded administrative functionalities for user management and reporting.</a:t>
            </a:r>
          </a:p>
        </p:txBody>
      </p:sp>
      <p:sp>
        <p:nvSpPr>
          <p:cNvPr name="TextBox 8" id="8"/>
          <p:cNvSpPr txBox="true"/>
          <p:nvPr/>
        </p:nvSpPr>
        <p:spPr>
          <a:xfrm rot="0">
            <a:off x="1028700" y="4852280"/>
            <a:ext cx="8837890" cy="873125"/>
          </a:xfrm>
          <a:prstGeom prst="rect">
            <a:avLst/>
          </a:prstGeom>
        </p:spPr>
        <p:txBody>
          <a:bodyPr anchor="t" rtlCol="false" tIns="0" lIns="0" bIns="0" rIns="0">
            <a:spAutoFit/>
          </a:bodyPr>
          <a:lstStyle/>
          <a:p>
            <a:pPr algn="l">
              <a:lnSpc>
                <a:spcPts val="7000"/>
              </a:lnSpc>
            </a:pPr>
            <a:r>
              <a:rPr lang="en-US" sz="5000">
                <a:solidFill>
                  <a:srgbClr val="9A0013"/>
                </a:solidFill>
                <a:latin typeface="Trebuchet MS Bold"/>
              </a:rPr>
              <a:t>Technological Advancements:</a:t>
            </a:r>
          </a:p>
        </p:txBody>
      </p:sp>
      <p:sp>
        <p:nvSpPr>
          <p:cNvPr name="TextBox 9" id="9"/>
          <p:cNvSpPr txBox="true"/>
          <p:nvPr/>
        </p:nvSpPr>
        <p:spPr>
          <a:xfrm rot="0">
            <a:off x="1395597" y="5887330"/>
            <a:ext cx="17681241" cy="16617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Trebuchet MS"/>
              </a:rPr>
              <a:t>Adoption of machine learning and AI for pricing optimization and demand prediction.</a:t>
            </a:r>
          </a:p>
          <a:p>
            <a:pPr algn="l" marL="690881" indent="-345440" lvl="1">
              <a:lnSpc>
                <a:spcPts val="4480"/>
              </a:lnSpc>
              <a:buFont typeface="Arial"/>
              <a:buChar char="•"/>
            </a:pPr>
            <a:r>
              <a:rPr lang="en-US" sz="3200">
                <a:solidFill>
                  <a:srgbClr val="000000"/>
                </a:solidFill>
                <a:latin typeface="Trebuchet MS"/>
              </a:rPr>
              <a:t>Continuous refinement of frontend technologies for improved user experience.</a:t>
            </a:r>
          </a:p>
          <a:p>
            <a:pPr algn="l">
              <a:lnSpc>
                <a:spcPts val="4480"/>
              </a:lnSpc>
            </a:pPr>
          </a:p>
        </p:txBody>
      </p:sp>
      <p:sp>
        <p:nvSpPr>
          <p:cNvPr name="TextBox 10" id="10"/>
          <p:cNvSpPr txBox="true"/>
          <p:nvPr/>
        </p:nvSpPr>
        <p:spPr>
          <a:xfrm rot="0">
            <a:off x="1028700" y="7116055"/>
            <a:ext cx="7407712" cy="873125"/>
          </a:xfrm>
          <a:prstGeom prst="rect">
            <a:avLst/>
          </a:prstGeom>
        </p:spPr>
        <p:txBody>
          <a:bodyPr anchor="t" rtlCol="false" tIns="0" lIns="0" bIns="0" rIns="0">
            <a:spAutoFit/>
          </a:bodyPr>
          <a:lstStyle/>
          <a:p>
            <a:pPr algn="l">
              <a:lnSpc>
                <a:spcPts val="7000"/>
              </a:lnSpc>
            </a:pPr>
            <a:r>
              <a:rPr lang="en-US" sz="5000">
                <a:solidFill>
                  <a:srgbClr val="9A0013"/>
                </a:solidFill>
                <a:latin typeface="Trebuchet MS Bold"/>
              </a:rPr>
              <a:t>Community Engagement:</a:t>
            </a:r>
          </a:p>
        </p:txBody>
      </p:sp>
      <p:sp>
        <p:nvSpPr>
          <p:cNvPr name="TextBox 11" id="11"/>
          <p:cNvSpPr txBox="true"/>
          <p:nvPr/>
        </p:nvSpPr>
        <p:spPr>
          <a:xfrm rot="0">
            <a:off x="1395597" y="8189715"/>
            <a:ext cx="15076264" cy="2223770"/>
          </a:xfrm>
          <a:prstGeom prst="rect">
            <a:avLst/>
          </a:prstGeom>
        </p:spPr>
        <p:txBody>
          <a:bodyPr anchor="t" rtlCol="false" tIns="0" lIns="0" bIns="0" rIns="0">
            <a:spAutoFit/>
          </a:bodyPr>
          <a:lstStyle/>
          <a:p>
            <a:pPr algn="l" marL="690877" indent="-345439" lvl="1">
              <a:lnSpc>
                <a:spcPts val="4479"/>
              </a:lnSpc>
              <a:buFont typeface="Arial"/>
              <a:buChar char="•"/>
            </a:pPr>
            <a:r>
              <a:rPr lang="en-US" sz="3199">
                <a:solidFill>
                  <a:srgbClr val="000000"/>
                </a:solidFill>
                <a:latin typeface="Trebuchet MS"/>
              </a:rPr>
              <a:t>Collaboration with industry experts for feedback and feature prioritization.</a:t>
            </a:r>
          </a:p>
          <a:p>
            <a:pPr algn="l" marL="690877" indent="-345439" lvl="1">
              <a:lnSpc>
                <a:spcPts val="4479"/>
              </a:lnSpc>
              <a:buFont typeface="Arial"/>
              <a:buChar char="•"/>
            </a:pPr>
            <a:r>
              <a:rPr lang="en-US" sz="3199">
                <a:solidFill>
                  <a:srgbClr val="000000"/>
                </a:solidFill>
                <a:latin typeface="Trebuchet MS"/>
              </a:rPr>
              <a:t>Participation in events to stay updated on industry trends and foster innovation.</a:t>
            </a:r>
          </a:p>
          <a:p>
            <a:pPr algn="l">
              <a:lnSpc>
                <a:spcPts val="4479"/>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5465921" y="4245928"/>
            <a:ext cx="7356157" cy="1717679"/>
          </a:xfrm>
          <a:prstGeom prst="rect">
            <a:avLst/>
          </a:prstGeom>
        </p:spPr>
        <p:txBody>
          <a:bodyPr anchor="t" rtlCol="false" tIns="0" lIns="0" bIns="0" rIns="0">
            <a:spAutoFit/>
          </a:bodyPr>
          <a:lstStyle/>
          <a:p>
            <a:pPr algn="ctr">
              <a:lnSpc>
                <a:spcPts val="13999"/>
              </a:lnSpc>
            </a:pPr>
            <a:r>
              <a:rPr lang="en-US" sz="9999">
                <a:solidFill>
                  <a:srgbClr val="FFFFFF"/>
                </a:solidFill>
                <a:latin typeface="Trebuchet MS Bold"/>
              </a:rPr>
              <a:t>Introduction</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5429631" y="3432806"/>
            <a:ext cx="7423071" cy="1882786"/>
          </a:xfrm>
          <a:prstGeom prst="rect">
            <a:avLst/>
          </a:prstGeom>
        </p:spPr>
        <p:txBody>
          <a:bodyPr anchor="t" rtlCol="false" tIns="0" lIns="0" bIns="0" rIns="0">
            <a:spAutoFit/>
          </a:bodyPr>
          <a:lstStyle/>
          <a:p>
            <a:pPr algn="ctr">
              <a:lnSpc>
                <a:spcPts val="15399"/>
              </a:lnSpc>
            </a:pPr>
            <a:r>
              <a:rPr lang="en-US" sz="10999">
                <a:solidFill>
                  <a:srgbClr val="FFFFFF"/>
                </a:solidFill>
                <a:latin typeface="Trebuchet MS Bold"/>
              </a:rPr>
              <a:t>Thank You!</a:t>
            </a:r>
          </a:p>
        </p:txBody>
      </p:sp>
      <p:sp>
        <p:nvSpPr>
          <p:cNvPr name="TextBox 7" id="7"/>
          <p:cNvSpPr txBox="true"/>
          <p:nvPr/>
        </p:nvSpPr>
        <p:spPr>
          <a:xfrm rot="0">
            <a:off x="6598467" y="5505843"/>
            <a:ext cx="5085398" cy="873125"/>
          </a:xfrm>
          <a:prstGeom prst="rect">
            <a:avLst/>
          </a:prstGeom>
        </p:spPr>
        <p:txBody>
          <a:bodyPr anchor="t" rtlCol="false" tIns="0" lIns="0" bIns="0" rIns="0">
            <a:spAutoFit/>
          </a:bodyPr>
          <a:lstStyle/>
          <a:p>
            <a:pPr algn="ctr">
              <a:lnSpc>
                <a:spcPts val="7000"/>
              </a:lnSpc>
            </a:pPr>
            <a:r>
              <a:rPr lang="en-US" sz="5000">
                <a:solidFill>
                  <a:srgbClr val="FFFFFF"/>
                </a:solidFill>
                <a:latin typeface="Trebuchet MS Bold Italics"/>
              </a:rPr>
              <a:t>ANY 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379546"/>
            <a:ext cx="7033932" cy="1000125"/>
          </a:xfrm>
          <a:prstGeom prst="rect">
            <a:avLst/>
          </a:prstGeom>
        </p:spPr>
        <p:txBody>
          <a:bodyPr anchor="t" rtlCol="false" tIns="0" lIns="0" bIns="0" rIns="0">
            <a:spAutoFit/>
          </a:bodyPr>
          <a:lstStyle/>
          <a:p>
            <a:pPr algn="l">
              <a:lnSpc>
                <a:spcPts val="7800"/>
              </a:lnSpc>
            </a:pPr>
            <a:r>
              <a:rPr lang="en-US" sz="6500" spc="-286">
                <a:solidFill>
                  <a:srgbClr val="FFFFFF"/>
                </a:solidFill>
                <a:latin typeface="Trebuchet MS"/>
              </a:rPr>
              <a:t>Introduction</a:t>
            </a:r>
          </a:p>
        </p:txBody>
      </p:sp>
      <p:sp>
        <p:nvSpPr>
          <p:cNvPr name="Freeform 5" id="5"/>
          <p:cNvSpPr/>
          <p:nvPr/>
        </p:nvSpPr>
        <p:spPr>
          <a:xfrm flipH="false" flipV="false" rot="0">
            <a:off x="15270756"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912436" y="1922133"/>
            <a:ext cx="5406628" cy="873125"/>
          </a:xfrm>
          <a:prstGeom prst="rect">
            <a:avLst/>
          </a:prstGeom>
        </p:spPr>
        <p:txBody>
          <a:bodyPr anchor="t" rtlCol="false" tIns="0" lIns="0" bIns="0" rIns="0">
            <a:spAutoFit/>
          </a:bodyPr>
          <a:lstStyle/>
          <a:p>
            <a:pPr algn="ctr">
              <a:lnSpc>
                <a:spcPts val="7000"/>
              </a:lnSpc>
            </a:pPr>
            <a:r>
              <a:rPr lang="en-US" sz="5000">
                <a:solidFill>
                  <a:srgbClr val="9A0013"/>
                </a:solidFill>
                <a:latin typeface="Trebuchet MS Bold"/>
              </a:rPr>
              <a:t>Project Overview:</a:t>
            </a:r>
          </a:p>
        </p:txBody>
      </p:sp>
      <p:sp>
        <p:nvSpPr>
          <p:cNvPr name="TextBox 7" id="7"/>
          <p:cNvSpPr txBox="true"/>
          <p:nvPr/>
        </p:nvSpPr>
        <p:spPr>
          <a:xfrm rot="0">
            <a:off x="1028700" y="5172200"/>
            <a:ext cx="6884151" cy="863600"/>
          </a:xfrm>
          <a:prstGeom prst="rect">
            <a:avLst/>
          </a:prstGeom>
        </p:spPr>
        <p:txBody>
          <a:bodyPr anchor="t" rtlCol="false" tIns="0" lIns="0" bIns="0" rIns="0">
            <a:spAutoFit/>
          </a:bodyPr>
          <a:lstStyle/>
          <a:p>
            <a:pPr algn="l">
              <a:lnSpc>
                <a:spcPts val="6999"/>
              </a:lnSpc>
            </a:pPr>
            <a:r>
              <a:rPr lang="en-US" sz="4999">
                <a:solidFill>
                  <a:srgbClr val="9A0013"/>
                </a:solidFill>
                <a:latin typeface="Trebuchet MS Bold"/>
              </a:rPr>
              <a:t>Technology Used:</a:t>
            </a:r>
          </a:p>
        </p:txBody>
      </p:sp>
      <p:sp>
        <p:nvSpPr>
          <p:cNvPr name="TextBox 8" id="8"/>
          <p:cNvSpPr txBox="true"/>
          <p:nvPr/>
        </p:nvSpPr>
        <p:spPr>
          <a:xfrm rot="0">
            <a:off x="1317865" y="2839777"/>
            <a:ext cx="15941435" cy="2316480"/>
          </a:xfrm>
          <a:prstGeom prst="rect">
            <a:avLst/>
          </a:prstGeom>
        </p:spPr>
        <p:txBody>
          <a:bodyPr anchor="t" rtlCol="false" tIns="0" lIns="0" bIns="0" rIns="0">
            <a:spAutoFit/>
          </a:bodyPr>
          <a:lstStyle/>
          <a:p>
            <a:pPr algn="l">
              <a:lnSpc>
                <a:spcPts val="4620"/>
              </a:lnSpc>
            </a:pPr>
            <a:r>
              <a:rPr lang="en-US" sz="3300" spc="-165">
                <a:solidFill>
                  <a:srgbClr val="000000"/>
                </a:solidFill>
                <a:latin typeface="Trebuchet MS"/>
              </a:rPr>
              <a:t>Our Car Rental Web Application is designed to streamline car rental operations, enhance customer experience, and optimize the management of rental activities.</a:t>
            </a:r>
          </a:p>
          <a:p>
            <a:pPr algn="l">
              <a:lnSpc>
                <a:spcPts val="4620"/>
              </a:lnSpc>
            </a:pPr>
            <a:r>
              <a:rPr lang="en-US" sz="3300" spc="-165">
                <a:solidFill>
                  <a:srgbClr val="000000"/>
                </a:solidFill>
                <a:latin typeface="Trebuchet MS"/>
              </a:rPr>
              <a:t>The project incorporates a robust backend developed using Java and an interactive frontend utilizing HTML, CSS, JavaScript, jQuery, AJAX, and Bootstrap.</a:t>
            </a:r>
          </a:p>
        </p:txBody>
      </p:sp>
      <p:sp>
        <p:nvSpPr>
          <p:cNvPr name="TextBox 9" id="9"/>
          <p:cNvSpPr txBox="true"/>
          <p:nvPr/>
        </p:nvSpPr>
        <p:spPr>
          <a:xfrm rot="0">
            <a:off x="1317865" y="5959600"/>
            <a:ext cx="15941435" cy="4640580"/>
          </a:xfrm>
          <a:prstGeom prst="rect">
            <a:avLst/>
          </a:prstGeom>
        </p:spPr>
        <p:txBody>
          <a:bodyPr anchor="t" rtlCol="false" tIns="0" lIns="0" bIns="0" rIns="0">
            <a:spAutoFit/>
          </a:bodyPr>
          <a:lstStyle/>
          <a:p>
            <a:pPr algn="l">
              <a:lnSpc>
                <a:spcPts val="4620"/>
              </a:lnSpc>
            </a:pPr>
            <a:r>
              <a:rPr lang="en-US" sz="3300" spc="-165">
                <a:solidFill>
                  <a:srgbClr val="9A0013"/>
                </a:solidFill>
                <a:latin typeface="Trebuchet MS"/>
              </a:rPr>
              <a:t>Backend</a:t>
            </a:r>
          </a:p>
          <a:p>
            <a:pPr algn="l" marL="712470" indent="-356235" lvl="1">
              <a:lnSpc>
                <a:spcPts val="4620"/>
              </a:lnSpc>
              <a:buFont typeface="Arial"/>
              <a:buChar char="•"/>
            </a:pPr>
            <a:r>
              <a:rPr lang="en-US" sz="3300">
                <a:solidFill>
                  <a:srgbClr val="000000"/>
                </a:solidFill>
                <a:latin typeface="Trebuchet MS"/>
              </a:rPr>
              <a:t>Java</a:t>
            </a:r>
          </a:p>
          <a:p>
            <a:pPr algn="l" marL="712470" indent="-356235" lvl="1">
              <a:lnSpc>
                <a:spcPts val="4620"/>
              </a:lnSpc>
              <a:buFont typeface="Arial"/>
              <a:buChar char="•"/>
            </a:pPr>
            <a:r>
              <a:rPr lang="en-US" sz="3300">
                <a:solidFill>
                  <a:srgbClr val="000000"/>
                </a:solidFill>
                <a:latin typeface="Trebuchet MS"/>
              </a:rPr>
              <a:t>Servlets and RESTful APIs</a:t>
            </a:r>
          </a:p>
          <a:p>
            <a:pPr algn="l">
              <a:lnSpc>
                <a:spcPts val="4620"/>
              </a:lnSpc>
            </a:pPr>
            <a:r>
              <a:rPr lang="en-US" sz="3300" spc="-165">
                <a:solidFill>
                  <a:srgbClr val="9A0013"/>
                </a:solidFill>
                <a:latin typeface="Trebuchet MS"/>
              </a:rPr>
              <a:t>Frontend</a:t>
            </a:r>
          </a:p>
          <a:p>
            <a:pPr algn="l" marL="712470" indent="-356235" lvl="1">
              <a:lnSpc>
                <a:spcPts val="4620"/>
              </a:lnSpc>
              <a:buFont typeface="Arial"/>
              <a:buChar char="•"/>
            </a:pPr>
            <a:r>
              <a:rPr lang="en-US" sz="3300">
                <a:solidFill>
                  <a:srgbClr val="000000"/>
                </a:solidFill>
                <a:latin typeface="Trebuchet MS"/>
              </a:rPr>
              <a:t>HTML/CSS /Bootstrap</a:t>
            </a:r>
          </a:p>
          <a:p>
            <a:pPr algn="l" marL="712470" indent="-356235" lvl="1">
              <a:lnSpc>
                <a:spcPts val="4620"/>
              </a:lnSpc>
              <a:buFont typeface="Arial"/>
              <a:buChar char="•"/>
            </a:pPr>
            <a:r>
              <a:rPr lang="en-US" sz="3300">
                <a:solidFill>
                  <a:srgbClr val="000000"/>
                </a:solidFill>
                <a:latin typeface="Trebuchet MS"/>
              </a:rPr>
              <a:t>JavaScript/jQuery</a:t>
            </a:r>
          </a:p>
          <a:p>
            <a:pPr algn="l" marL="712470" indent="-356235" lvl="1">
              <a:lnSpc>
                <a:spcPts val="4620"/>
              </a:lnSpc>
              <a:buFont typeface="Arial"/>
              <a:buChar char="•"/>
            </a:pPr>
            <a:r>
              <a:rPr lang="en-US" sz="3300">
                <a:solidFill>
                  <a:srgbClr val="000000"/>
                </a:solidFill>
                <a:latin typeface="Trebuchet MS"/>
              </a:rPr>
              <a:t>AJAX</a:t>
            </a:r>
          </a:p>
          <a:p>
            <a:pPr algn="l">
              <a:lnSpc>
                <a:spcPts val="4620"/>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0" y="3298823"/>
            <a:ext cx="18282332" cy="3489329"/>
          </a:xfrm>
          <a:prstGeom prst="rect">
            <a:avLst/>
          </a:prstGeom>
        </p:spPr>
        <p:txBody>
          <a:bodyPr anchor="t" rtlCol="false" tIns="0" lIns="0" bIns="0" rIns="0">
            <a:spAutoFit/>
          </a:bodyPr>
          <a:lstStyle/>
          <a:p>
            <a:pPr algn="ctr">
              <a:lnSpc>
                <a:spcPts val="13999"/>
              </a:lnSpc>
            </a:pPr>
            <a:r>
              <a:rPr lang="en-US" sz="9999">
                <a:solidFill>
                  <a:srgbClr val="FFFFFF"/>
                </a:solidFill>
                <a:latin typeface="Trebuchet MS Bold"/>
              </a:rPr>
              <a:t>Objectives and System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TextBox 4" id="4"/>
          <p:cNvSpPr txBox="true"/>
          <p:nvPr/>
        </p:nvSpPr>
        <p:spPr>
          <a:xfrm rot="0">
            <a:off x="495563" y="389071"/>
            <a:ext cx="10494642" cy="857250"/>
          </a:xfrm>
          <a:prstGeom prst="rect">
            <a:avLst/>
          </a:prstGeom>
        </p:spPr>
        <p:txBody>
          <a:bodyPr anchor="t" rtlCol="false" tIns="0" lIns="0" bIns="0" rIns="0">
            <a:spAutoFit/>
          </a:bodyPr>
          <a:lstStyle/>
          <a:p>
            <a:pPr algn="l">
              <a:lnSpc>
                <a:spcPts val="6789"/>
              </a:lnSpc>
            </a:pPr>
            <a:r>
              <a:rPr lang="en-US" sz="5657" spc="-249">
                <a:solidFill>
                  <a:srgbClr val="FFFFFF"/>
                </a:solidFill>
                <a:latin typeface="Trebuchet MS"/>
              </a:rPr>
              <a:t>Objectives and System Architecture</a:t>
            </a:r>
          </a:p>
        </p:txBody>
      </p:sp>
      <p:sp>
        <p:nvSpPr>
          <p:cNvPr name="Freeform 5" id="5"/>
          <p:cNvSpPr/>
          <p:nvPr/>
        </p:nvSpPr>
        <p:spPr>
          <a:xfrm flipH="false" flipV="false" rot="0">
            <a:off x="15267274"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TextBox 6" id="6"/>
          <p:cNvSpPr txBox="true"/>
          <p:nvPr/>
        </p:nvSpPr>
        <p:spPr>
          <a:xfrm rot="0">
            <a:off x="1098947" y="1896745"/>
            <a:ext cx="5755124" cy="873125"/>
          </a:xfrm>
          <a:prstGeom prst="rect">
            <a:avLst/>
          </a:prstGeom>
        </p:spPr>
        <p:txBody>
          <a:bodyPr anchor="t" rtlCol="false" tIns="0" lIns="0" bIns="0" rIns="0">
            <a:spAutoFit/>
          </a:bodyPr>
          <a:lstStyle/>
          <a:p>
            <a:pPr algn="ctr">
              <a:lnSpc>
                <a:spcPts val="7000"/>
              </a:lnSpc>
            </a:pPr>
            <a:r>
              <a:rPr lang="en-US" sz="5000">
                <a:solidFill>
                  <a:srgbClr val="9A0013"/>
                </a:solidFill>
                <a:latin typeface="Trebuchet MS Bold"/>
              </a:rPr>
              <a:t>Project Objectives:</a:t>
            </a:r>
          </a:p>
        </p:txBody>
      </p:sp>
      <p:sp>
        <p:nvSpPr>
          <p:cNvPr name="TextBox 7" id="7"/>
          <p:cNvSpPr txBox="true"/>
          <p:nvPr/>
        </p:nvSpPr>
        <p:spPr>
          <a:xfrm rot="0">
            <a:off x="1028700" y="5172200"/>
            <a:ext cx="6884151" cy="863600"/>
          </a:xfrm>
          <a:prstGeom prst="rect">
            <a:avLst/>
          </a:prstGeom>
        </p:spPr>
        <p:txBody>
          <a:bodyPr anchor="t" rtlCol="false" tIns="0" lIns="0" bIns="0" rIns="0">
            <a:spAutoFit/>
          </a:bodyPr>
          <a:lstStyle/>
          <a:p>
            <a:pPr algn="l">
              <a:lnSpc>
                <a:spcPts val="6999"/>
              </a:lnSpc>
            </a:pPr>
            <a:r>
              <a:rPr lang="en-US" sz="4999">
                <a:solidFill>
                  <a:srgbClr val="9A0013"/>
                </a:solidFill>
                <a:latin typeface="Trebuchet MS Bold"/>
              </a:rPr>
              <a:t>System Architecture:</a:t>
            </a:r>
          </a:p>
        </p:txBody>
      </p:sp>
      <p:sp>
        <p:nvSpPr>
          <p:cNvPr name="TextBox 8" id="8"/>
          <p:cNvSpPr txBox="true"/>
          <p:nvPr/>
        </p:nvSpPr>
        <p:spPr>
          <a:xfrm rot="0">
            <a:off x="1405112" y="5959600"/>
            <a:ext cx="16882888" cy="5221605"/>
          </a:xfrm>
          <a:prstGeom prst="rect">
            <a:avLst/>
          </a:prstGeom>
        </p:spPr>
        <p:txBody>
          <a:bodyPr anchor="t" rtlCol="false" tIns="0" lIns="0" bIns="0" rIns="0">
            <a:spAutoFit/>
          </a:bodyPr>
          <a:lstStyle/>
          <a:p>
            <a:pPr algn="l">
              <a:lnSpc>
                <a:spcPts val="4620"/>
              </a:lnSpc>
            </a:pPr>
            <a:r>
              <a:rPr lang="en-US" sz="3300" spc="-165">
                <a:solidFill>
                  <a:srgbClr val="9A0013"/>
                </a:solidFill>
                <a:latin typeface="Trebuchet MS"/>
              </a:rPr>
              <a:t>Client-Server Model</a:t>
            </a:r>
          </a:p>
          <a:p>
            <a:pPr algn="l" marL="712470" indent="-356235" lvl="1">
              <a:lnSpc>
                <a:spcPts val="4620"/>
              </a:lnSpc>
              <a:buFont typeface="Arial"/>
              <a:buChar char="•"/>
            </a:pPr>
            <a:r>
              <a:rPr lang="en-US" sz="3300">
                <a:solidFill>
                  <a:srgbClr val="000000"/>
                </a:solidFill>
                <a:latin typeface="Trebuchet MS Bold"/>
              </a:rPr>
              <a:t>Frontend</a:t>
            </a:r>
          </a:p>
          <a:p>
            <a:pPr algn="l" marL="712470" indent="-356235" lvl="1">
              <a:lnSpc>
                <a:spcPts val="4620"/>
              </a:lnSpc>
              <a:buFont typeface="Arial"/>
              <a:buChar char="•"/>
            </a:pPr>
            <a:r>
              <a:rPr lang="en-US" sz="3300">
                <a:solidFill>
                  <a:srgbClr val="000000"/>
                </a:solidFill>
                <a:latin typeface="Trebuchet MS Bold"/>
              </a:rPr>
              <a:t>Backend</a:t>
            </a:r>
          </a:p>
          <a:p>
            <a:pPr algn="l">
              <a:lnSpc>
                <a:spcPts val="4620"/>
              </a:lnSpc>
            </a:pPr>
            <a:r>
              <a:rPr lang="en-US" sz="3300" spc="-165">
                <a:solidFill>
                  <a:srgbClr val="9A0013"/>
                </a:solidFill>
                <a:latin typeface="Trebuchet MS"/>
              </a:rPr>
              <a:t>Architecture Components</a:t>
            </a:r>
          </a:p>
          <a:p>
            <a:pPr algn="l" marL="712470" indent="-356235" lvl="1">
              <a:lnSpc>
                <a:spcPts val="4620"/>
              </a:lnSpc>
              <a:buFont typeface="Arial"/>
              <a:buChar char="•"/>
            </a:pPr>
            <a:r>
              <a:rPr lang="en-US" sz="3300" spc="-165">
                <a:solidFill>
                  <a:srgbClr val="000000"/>
                </a:solidFill>
                <a:latin typeface="Trebuchet MS Bold"/>
              </a:rPr>
              <a:t>Frontend</a:t>
            </a:r>
            <a:r>
              <a:rPr lang="en-US" sz="3300" spc="-165">
                <a:solidFill>
                  <a:srgbClr val="000000"/>
                </a:solidFill>
                <a:latin typeface="Trebuchet MS"/>
              </a:rPr>
              <a:t>: HTML, CSS, JavaScript, jQuery, AJAX, Bootstrap.</a:t>
            </a:r>
          </a:p>
          <a:p>
            <a:pPr algn="l" marL="712470" indent="-356235" lvl="1">
              <a:lnSpc>
                <a:spcPts val="4620"/>
              </a:lnSpc>
              <a:buFont typeface="Arial"/>
              <a:buChar char="•"/>
            </a:pPr>
            <a:r>
              <a:rPr lang="en-US" sz="3300" spc="-165">
                <a:solidFill>
                  <a:srgbClr val="000000"/>
                </a:solidFill>
                <a:latin typeface="Trebuchet MS Bold"/>
              </a:rPr>
              <a:t>Backend</a:t>
            </a:r>
            <a:r>
              <a:rPr lang="en-US" sz="3300" spc="-165">
                <a:solidFill>
                  <a:srgbClr val="000000"/>
                </a:solidFill>
                <a:latin typeface="Trebuchet MS"/>
              </a:rPr>
              <a:t>: Java-based servlets and REST APIs.</a:t>
            </a:r>
          </a:p>
          <a:p>
            <a:pPr algn="l" marL="712470" indent="-356235" lvl="1">
              <a:lnSpc>
                <a:spcPts val="4620"/>
              </a:lnSpc>
              <a:buFont typeface="Arial"/>
              <a:buChar char="•"/>
            </a:pPr>
            <a:r>
              <a:rPr lang="en-US" sz="3300" spc="-165">
                <a:solidFill>
                  <a:srgbClr val="000000"/>
                </a:solidFill>
                <a:latin typeface="Trebuchet MS Bold"/>
              </a:rPr>
              <a:t>Database</a:t>
            </a:r>
            <a:r>
              <a:rPr lang="en-US" sz="3300" spc="-165">
                <a:solidFill>
                  <a:srgbClr val="000000"/>
                </a:solidFill>
                <a:latin typeface="Trebuchet MS"/>
              </a:rPr>
              <a:t>: Manages data persistence and retrieval.</a:t>
            </a:r>
          </a:p>
          <a:p>
            <a:pPr algn="l">
              <a:lnSpc>
                <a:spcPts val="4620"/>
              </a:lnSpc>
            </a:pPr>
          </a:p>
          <a:p>
            <a:pPr algn="l">
              <a:lnSpc>
                <a:spcPts val="4620"/>
              </a:lnSpc>
            </a:pPr>
          </a:p>
        </p:txBody>
      </p:sp>
      <p:sp>
        <p:nvSpPr>
          <p:cNvPr name="TextBox 9" id="9"/>
          <p:cNvSpPr txBox="true"/>
          <p:nvPr/>
        </p:nvSpPr>
        <p:spPr>
          <a:xfrm rot="0">
            <a:off x="1405112" y="2827020"/>
            <a:ext cx="9667637" cy="2316480"/>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000000"/>
                </a:solidFill>
                <a:latin typeface="Trebuchet MS"/>
              </a:rPr>
              <a:t>Design and implement a robust web application</a:t>
            </a:r>
          </a:p>
          <a:p>
            <a:pPr algn="l" marL="712467" indent="-356233" lvl="1">
              <a:lnSpc>
                <a:spcPts val="4619"/>
              </a:lnSpc>
              <a:buFont typeface="Arial"/>
              <a:buChar char="•"/>
            </a:pPr>
            <a:r>
              <a:rPr lang="en-US" sz="3299">
                <a:solidFill>
                  <a:srgbClr val="000000"/>
                </a:solidFill>
                <a:latin typeface="Trebuchet MS"/>
              </a:rPr>
              <a:t>Enhance customer experience</a:t>
            </a:r>
          </a:p>
          <a:p>
            <a:pPr algn="l" marL="712467" indent="-356233" lvl="1">
              <a:lnSpc>
                <a:spcPts val="4619"/>
              </a:lnSpc>
              <a:buFont typeface="Arial"/>
              <a:buChar char="•"/>
            </a:pPr>
            <a:r>
              <a:rPr lang="en-US" sz="3299">
                <a:solidFill>
                  <a:srgbClr val="000000"/>
                </a:solidFill>
                <a:latin typeface="Trebuchet MS"/>
              </a:rPr>
              <a:t>Optimize car rental processes</a:t>
            </a:r>
          </a:p>
          <a:p>
            <a:pPr algn="l" marL="712467" indent="-356233" lvl="1">
              <a:lnSpc>
                <a:spcPts val="4619"/>
              </a:lnSpc>
              <a:buFont typeface="Arial"/>
              <a:buChar char="•"/>
            </a:pPr>
            <a:r>
              <a:rPr lang="en-US" sz="3299">
                <a:solidFill>
                  <a:srgbClr val="000000"/>
                </a:solidFill>
                <a:latin typeface="Trebuchet MS"/>
              </a:rPr>
              <a:t>Provide valuable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158096" y="119602"/>
            <a:ext cx="2818044" cy="1260068"/>
          </a:xfrm>
          <a:custGeom>
            <a:avLst/>
            <a:gdLst/>
            <a:ahLst/>
            <a:cxnLst/>
            <a:rect r="r" b="b" t="t" l="l"/>
            <a:pathLst>
              <a:path h="1260068" w="2818044">
                <a:moveTo>
                  <a:pt x="0" y="0"/>
                </a:moveTo>
                <a:lnTo>
                  <a:pt x="2818045" y="0"/>
                </a:lnTo>
                <a:lnTo>
                  <a:pt x="2818045" y="1260069"/>
                </a:lnTo>
                <a:lnTo>
                  <a:pt x="0" y="1260069"/>
                </a:lnTo>
                <a:lnTo>
                  <a:pt x="0" y="0"/>
                </a:lnTo>
                <a:close/>
              </a:path>
            </a:pathLst>
          </a:custGeom>
          <a:blipFill>
            <a:blip r:embed="rId2"/>
            <a:stretch>
              <a:fillRect l="0" t="0" r="0" b="0"/>
            </a:stretch>
          </a:blipFill>
        </p:spPr>
      </p:sp>
      <p:sp>
        <p:nvSpPr>
          <p:cNvPr name="Freeform 5" id="5"/>
          <p:cNvSpPr/>
          <p:nvPr/>
        </p:nvSpPr>
        <p:spPr>
          <a:xfrm flipH="false" flipV="false" rot="0">
            <a:off x="794434" y="1937434"/>
            <a:ext cx="16699132" cy="8349566"/>
          </a:xfrm>
          <a:custGeom>
            <a:avLst/>
            <a:gdLst/>
            <a:ahLst/>
            <a:cxnLst/>
            <a:rect r="r" b="b" t="t" l="l"/>
            <a:pathLst>
              <a:path h="8349566" w="16699132">
                <a:moveTo>
                  <a:pt x="0" y="0"/>
                </a:moveTo>
                <a:lnTo>
                  <a:pt x="16699132" y="0"/>
                </a:lnTo>
                <a:lnTo>
                  <a:pt x="16699132" y="8349566"/>
                </a:lnTo>
                <a:lnTo>
                  <a:pt x="0" y="8349566"/>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495563" y="379546"/>
            <a:ext cx="10494642" cy="1000125"/>
          </a:xfrm>
          <a:prstGeom prst="rect">
            <a:avLst/>
          </a:prstGeom>
        </p:spPr>
        <p:txBody>
          <a:bodyPr anchor="t" rtlCol="false" tIns="0" lIns="0" bIns="0" rIns="0">
            <a:spAutoFit/>
          </a:bodyPr>
          <a:lstStyle/>
          <a:p>
            <a:pPr algn="l">
              <a:lnSpc>
                <a:spcPts val="7800"/>
              </a:lnSpc>
            </a:pPr>
            <a:r>
              <a:rPr lang="en-US" sz="6500" spc="-286">
                <a:solidFill>
                  <a:srgbClr val="FFFFFF"/>
                </a:solidFill>
                <a:latin typeface="Trebuchet MS"/>
              </a:rPr>
              <a:t>ER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41630"/>
            <a:chOff x="0" y="0"/>
            <a:chExt cx="17339733" cy="1461694"/>
          </a:xfrm>
        </p:grpSpPr>
        <p:sp>
          <p:nvSpPr>
            <p:cNvPr name="Freeform 3" id="3"/>
            <p:cNvSpPr/>
            <p:nvPr/>
          </p:nvSpPr>
          <p:spPr>
            <a:xfrm flipH="false" flipV="false" rot="0">
              <a:off x="0" y="0"/>
              <a:ext cx="17338940" cy="1460373"/>
            </a:xfrm>
            <a:custGeom>
              <a:avLst/>
              <a:gdLst/>
              <a:ahLst/>
              <a:cxnLst/>
              <a:rect r="r" b="b" t="t" l="l"/>
              <a:pathLst>
                <a:path h="1460373" w="17338940">
                  <a:moveTo>
                    <a:pt x="17338940" y="0"/>
                  </a:moveTo>
                  <a:lnTo>
                    <a:pt x="0" y="0"/>
                  </a:lnTo>
                  <a:lnTo>
                    <a:pt x="0" y="1460373"/>
                  </a:lnTo>
                  <a:lnTo>
                    <a:pt x="17338940" y="1460373"/>
                  </a:lnTo>
                  <a:lnTo>
                    <a:pt x="17338940" y="0"/>
                  </a:lnTo>
                  <a:close/>
                </a:path>
              </a:pathLst>
            </a:custGeom>
            <a:solidFill>
              <a:srgbClr val="9A0013"/>
            </a:solidFill>
          </p:spPr>
        </p:sp>
      </p:grpSp>
      <p:sp>
        <p:nvSpPr>
          <p:cNvPr name="Freeform 4" id="4"/>
          <p:cNvSpPr/>
          <p:nvPr/>
        </p:nvSpPr>
        <p:spPr>
          <a:xfrm flipH="false" flipV="false" rot="0">
            <a:off x="15135565" y="140781"/>
            <a:ext cx="2818044" cy="1260068"/>
          </a:xfrm>
          <a:custGeom>
            <a:avLst/>
            <a:gdLst/>
            <a:ahLst/>
            <a:cxnLst/>
            <a:rect r="r" b="b" t="t" l="l"/>
            <a:pathLst>
              <a:path h="1260068" w="2818044">
                <a:moveTo>
                  <a:pt x="0" y="0"/>
                </a:moveTo>
                <a:lnTo>
                  <a:pt x="2818044" y="0"/>
                </a:lnTo>
                <a:lnTo>
                  <a:pt x="2818044" y="1260068"/>
                </a:lnTo>
                <a:lnTo>
                  <a:pt x="0" y="1260068"/>
                </a:lnTo>
                <a:lnTo>
                  <a:pt x="0" y="0"/>
                </a:lnTo>
                <a:close/>
              </a:path>
            </a:pathLst>
          </a:custGeom>
          <a:blipFill>
            <a:blip r:embed="rId2"/>
            <a:stretch>
              <a:fillRect l="0" t="0" r="0" b="0"/>
            </a:stretch>
          </a:blipFill>
        </p:spPr>
      </p:sp>
      <p:sp>
        <p:nvSpPr>
          <p:cNvPr name="Freeform 5" id="5"/>
          <p:cNvSpPr/>
          <p:nvPr/>
        </p:nvSpPr>
        <p:spPr>
          <a:xfrm flipH="false" flipV="false" rot="0">
            <a:off x="2786323" y="1725328"/>
            <a:ext cx="12715354" cy="8561672"/>
          </a:xfrm>
          <a:custGeom>
            <a:avLst/>
            <a:gdLst/>
            <a:ahLst/>
            <a:cxnLst/>
            <a:rect r="r" b="b" t="t" l="l"/>
            <a:pathLst>
              <a:path h="8561672" w="12715354">
                <a:moveTo>
                  <a:pt x="0" y="0"/>
                </a:moveTo>
                <a:lnTo>
                  <a:pt x="12715354" y="0"/>
                </a:lnTo>
                <a:lnTo>
                  <a:pt x="12715354" y="8561672"/>
                </a:lnTo>
                <a:lnTo>
                  <a:pt x="0" y="8561672"/>
                </a:lnTo>
                <a:lnTo>
                  <a:pt x="0" y="0"/>
                </a:lnTo>
                <a:close/>
              </a:path>
            </a:pathLst>
          </a:custGeom>
          <a:blipFill>
            <a:blip r:embed="rId3"/>
            <a:stretch>
              <a:fillRect l="0" t="0" r="0" b="0"/>
            </a:stretch>
          </a:blipFill>
        </p:spPr>
      </p:sp>
      <p:sp>
        <p:nvSpPr>
          <p:cNvPr name="TextBox 6" id="6"/>
          <p:cNvSpPr txBox="true"/>
          <p:nvPr/>
        </p:nvSpPr>
        <p:spPr>
          <a:xfrm rot="0">
            <a:off x="334827" y="279593"/>
            <a:ext cx="10494642" cy="981075"/>
          </a:xfrm>
          <a:prstGeom prst="rect">
            <a:avLst/>
          </a:prstGeom>
        </p:spPr>
        <p:txBody>
          <a:bodyPr anchor="t" rtlCol="false" tIns="0" lIns="0" bIns="0" rIns="0">
            <a:spAutoFit/>
          </a:bodyPr>
          <a:lstStyle/>
          <a:p>
            <a:pPr algn="l">
              <a:lnSpc>
                <a:spcPts val="7799"/>
              </a:lnSpc>
            </a:pPr>
            <a:r>
              <a:rPr lang="en-US" sz="6499" spc="-286">
                <a:solidFill>
                  <a:srgbClr val="FFFFFF"/>
                </a:solidFill>
                <a:latin typeface="Trebuchet MS"/>
              </a:rPr>
              <a:t>Class Diagram</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86000" y="0"/>
            <a:ext cx="13710332" cy="1541630"/>
            <a:chOff x="0" y="0"/>
            <a:chExt cx="12999426" cy="1461694"/>
          </a:xfrm>
        </p:grpSpPr>
        <p:sp>
          <p:nvSpPr>
            <p:cNvPr name="Freeform 3" id="3"/>
            <p:cNvSpPr/>
            <p:nvPr/>
          </p:nvSpPr>
          <p:spPr>
            <a:xfrm flipH="false" flipV="false" rot="0">
              <a:off x="0" y="0"/>
              <a:ext cx="12998831" cy="1460373"/>
            </a:xfrm>
            <a:custGeom>
              <a:avLst/>
              <a:gdLst/>
              <a:ahLst/>
              <a:cxnLst/>
              <a:rect r="r" b="b" t="t" l="l"/>
              <a:pathLst>
                <a:path h="1460373" w="12998831">
                  <a:moveTo>
                    <a:pt x="12998831" y="0"/>
                  </a:moveTo>
                  <a:lnTo>
                    <a:pt x="0" y="0"/>
                  </a:lnTo>
                  <a:lnTo>
                    <a:pt x="0" y="1460373"/>
                  </a:lnTo>
                  <a:lnTo>
                    <a:pt x="12998831" y="1460373"/>
                  </a:lnTo>
                  <a:lnTo>
                    <a:pt x="12998831" y="0"/>
                  </a:lnTo>
                  <a:close/>
                </a:path>
              </a:pathLst>
            </a:custGeom>
            <a:solidFill>
              <a:srgbClr val="9A0013"/>
            </a:solidFill>
          </p:spPr>
        </p:sp>
      </p:grpSp>
      <p:grpSp>
        <p:nvGrpSpPr>
          <p:cNvPr name="Group 4" id="4"/>
          <p:cNvGrpSpPr/>
          <p:nvPr/>
        </p:nvGrpSpPr>
        <p:grpSpPr>
          <a:xfrm rot="0">
            <a:off x="0" y="0"/>
            <a:ext cx="18288000" cy="10283219"/>
            <a:chOff x="0" y="0"/>
            <a:chExt cx="17339733" cy="9750015"/>
          </a:xfrm>
        </p:grpSpPr>
        <p:sp>
          <p:nvSpPr>
            <p:cNvPr name="Freeform 5" id="5"/>
            <p:cNvSpPr/>
            <p:nvPr/>
          </p:nvSpPr>
          <p:spPr>
            <a:xfrm flipH="false" flipV="false" rot="0">
              <a:off x="0" y="0"/>
              <a:ext cx="17338940" cy="9749155"/>
            </a:xfrm>
            <a:custGeom>
              <a:avLst/>
              <a:gdLst/>
              <a:ahLst/>
              <a:cxnLst/>
              <a:rect r="r" b="b" t="t" l="l"/>
              <a:pathLst>
                <a:path h="9749155" w="17338940">
                  <a:moveTo>
                    <a:pt x="17338940" y="0"/>
                  </a:moveTo>
                  <a:lnTo>
                    <a:pt x="0" y="0"/>
                  </a:lnTo>
                  <a:lnTo>
                    <a:pt x="0" y="9749155"/>
                  </a:lnTo>
                  <a:lnTo>
                    <a:pt x="17338940" y="9749155"/>
                  </a:lnTo>
                  <a:lnTo>
                    <a:pt x="17338940" y="0"/>
                  </a:lnTo>
                  <a:close/>
                </a:path>
              </a:pathLst>
            </a:custGeom>
            <a:solidFill>
              <a:srgbClr val="9A0013"/>
            </a:solidFill>
          </p:spPr>
        </p:sp>
      </p:grpSp>
      <p:sp>
        <p:nvSpPr>
          <p:cNvPr name="TextBox 6" id="6"/>
          <p:cNvSpPr txBox="true"/>
          <p:nvPr/>
        </p:nvSpPr>
        <p:spPr>
          <a:xfrm rot="0">
            <a:off x="6427649" y="4264978"/>
            <a:ext cx="5432703" cy="1698629"/>
          </a:xfrm>
          <a:prstGeom prst="rect">
            <a:avLst/>
          </a:prstGeom>
        </p:spPr>
        <p:txBody>
          <a:bodyPr anchor="t" rtlCol="false" tIns="0" lIns="0" bIns="0" rIns="0">
            <a:spAutoFit/>
          </a:bodyPr>
          <a:lstStyle/>
          <a:p>
            <a:pPr algn="ctr">
              <a:lnSpc>
                <a:spcPts val="13999"/>
              </a:lnSpc>
            </a:pPr>
            <a:r>
              <a:rPr lang="en-US" sz="9999">
                <a:solidFill>
                  <a:srgbClr val="FFFFFF"/>
                </a:solidFill>
                <a:latin typeface="Tahoma Bold"/>
              </a:rPr>
              <a:t>Backend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DAGF4pQr7ZA</dc:identifier>
  <dcterms:modified xsi:type="dcterms:W3CDTF">2011-08-01T06:04:30Z</dcterms:modified>
  <cp:revision>1</cp:revision>
  <dc:title>Presentations using the Unipd theme</dc:title>
</cp:coreProperties>
</file>